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315" r:id="rId2"/>
    <p:sldId id="317" r:id="rId3"/>
    <p:sldId id="294" r:id="rId4"/>
    <p:sldId id="295" r:id="rId5"/>
    <p:sldId id="302" r:id="rId6"/>
    <p:sldId id="296" r:id="rId7"/>
    <p:sldId id="318" r:id="rId8"/>
    <p:sldId id="297" r:id="rId9"/>
    <p:sldId id="319" r:id="rId10"/>
    <p:sldId id="298" r:id="rId11"/>
    <p:sldId id="320" r:id="rId12"/>
    <p:sldId id="299" r:id="rId13"/>
    <p:sldId id="321" r:id="rId14"/>
    <p:sldId id="300" r:id="rId15"/>
    <p:sldId id="322" r:id="rId16"/>
    <p:sldId id="301" r:id="rId17"/>
    <p:sldId id="304" r:id="rId18"/>
    <p:sldId id="305" r:id="rId19"/>
    <p:sldId id="306" r:id="rId20"/>
    <p:sldId id="323" r:id="rId21"/>
    <p:sldId id="307" r:id="rId22"/>
    <p:sldId id="308" r:id="rId23"/>
    <p:sldId id="310" r:id="rId24"/>
    <p:sldId id="309" r:id="rId25"/>
    <p:sldId id="311" r:id="rId26"/>
    <p:sldId id="313" r:id="rId27"/>
    <p:sldId id="312" r:id="rId28"/>
    <p:sldId id="324" r:id="rId29"/>
    <p:sldId id="325" r:id="rId30"/>
    <p:sldId id="326" r:id="rId31"/>
    <p:sldId id="327" r:id="rId32"/>
    <p:sldId id="328" r:id="rId33"/>
    <p:sldId id="3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2"/>
    <p:restoredTop sz="91011"/>
  </p:normalViewPr>
  <p:slideViewPr>
    <p:cSldViewPr snapToGrid="0" snapToObjects="1">
      <p:cViewPr varScale="1">
        <p:scale>
          <a:sx n="67" d="100"/>
          <a:sy n="67" d="100"/>
        </p:scale>
        <p:origin x="200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FEC8-57DB-4642-95F6-8832CE1F0192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8431-6806-C944-AC04-0D8E88FF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67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2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4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6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9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3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faithful steward is one who lives according to the five original life purposes established by God.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6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87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is to disregard and to deviate from the original life purposes.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8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4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50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2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1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3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18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84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16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9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78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34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6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14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4:8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Whoever does not love does not know God, because God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</a:p>
          <a:p>
            <a:endParaRPr lang="en-US" sz="2800" i="1" dirty="0">
              <a:solidFill>
                <a:prstClr val="white"/>
              </a:solidFill>
              <a:latin typeface="+mn-lt"/>
            </a:endParaRPr>
          </a:p>
          <a:p>
            <a:r>
              <a:rPr lang="en-US" sz="2800" i="1" dirty="0">
                <a:solidFill>
                  <a:prstClr val="white"/>
                </a:solidFill>
                <a:latin typeface="+mn-lt"/>
              </a:rPr>
              <a:t>J</a:t>
            </a:r>
            <a:r>
              <a:rPr lang="en-US" dirty="0"/>
              <a:t>ames 1:27</a:t>
            </a:r>
          </a:p>
          <a:p>
            <a:r>
              <a:rPr lang="en-US" dirty="0"/>
              <a:t>“</a:t>
            </a:r>
            <a:r>
              <a:rPr lang="en-US" i="1" dirty="0"/>
              <a:t>Religion that God our Father accepts as pure and faultless is this: to look after orphans and widows in their distress and to keep oneself from being polluted by the world.”</a:t>
            </a:r>
            <a:endParaRPr lang="en-US" dirty="0"/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60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4:8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Whoever does not love does not know God, because God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</a:p>
          <a:p>
            <a:endParaRPr lang="en-US" sz="2800" i="1" dirty="0">
              <a:solidFill>
                <a:prstClr val="white"/>
              </a:solidFill>
              <a:latin typeface="+mn-lt"/>
            </a:endParaRPr>
          </a:p>
          <a:p>
            <a:r>
              <a:rPr lang="en-US" sz="2800" i="1" dirty="0">
                <a:solidFill>
                  <a:prstClr val="white"/>
                </a:solidFill>
                <a:latin typeface="+mn-lt"/>
              </a:rPr>
              <a:t>J</a:t>
            </a:r>
            <a:r>
              <a:rPr lang="en-US" dirty="0"/>
              <a:t>ames 1:27</a:t>
            </a:r>
          </a:p>
          <a:p>
            <a:r>
              <a:rPr lang="en-US" dirty="0"/>
              <a:t>“</a:t>
            </a:r>
            <a:r>
              <a:rPr lang="en-US" i="1" dirty="0"/>
              <a:t>Religion that God our Father accepts as pure and faultless is this: to look after orphans and widows in their distress and to keep oneself from being polluted by the world.”</a:t>
            </a:r>
            <a:endParaRPr lang="en-US" dirty="0"/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253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John 4:8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Whoever does not love does not know God, because God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</a:p>
          <a:p>
            <a:endParaRPr lang="en-US" sz="2800" i="1" dirty="0">
              <a:solidFill>
                <a:prstClr val="white"/>
              </a:solidFill>
              <a:latin typeface="+mn-lt"/>
            </a:endParaRPr>
          </a:p>
          <a:p>
            <a:r>
              <a:rPr lang="en-US" sz="2800" i="1" dirty="0">
                <a:solidFill>
                  <a:prstClr val="white"/>
                </a:solidFill>
                <a:latin typeface="+mn-lt"/>
              </a:rPr>
              <a:t>J</a:t>
            </a:r>
            <a:r>
              <a:rPr lang="en-US" dirty="0"/>
              <a:t>ames 1:27</a:t>
            </a:r>
          </a:p>
          <a:p>
            <a:r>
              <a:rPr lang="en-US" dirty="0"/>
              <a:t>“</a:t>
            </a:r>
            <a:r>
              <a:rPr lang="en-US" i="1" dirty="0"/>
              <a:t>Religion that God our Father accepts as pure and faultless is this: to look after orphans and widows in their distress and to keep oneself from being polluted by the world.”</a:t>
            </a:r>
            <a:endParaRPr lang="en-US" dirty="0"/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85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6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2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4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9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9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77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Partenariat Radical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EDF84-8EEA-5647-8F72-A7C381AE26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0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44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29461083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13189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194216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69600" y="6371230"/>
            <a:ext cx="2235200" cy="486772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</p:spTree>
    <p:extLst>
      <p:ext uri="{BB962C8B-B14F-4D97-AF65-F5344CB8AC3E}">
        <p14:creationId xmlns:p14="http://schemas.microsoft.com/office/powerpoint/2010/main" val="1046714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69600" y="6371230"/>
            <a:ext cx="2235200" cy="486772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</p:spTree>
    <p:extLst>
      <p:ext uri="{BB962C8B-B14F-4D97-AF65-F5344CB8AC3E}">
        <p14:creationId xmlns:p14="http://schemas.microsoft.com/office/powerpoint/2010/main" val="287604102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69600" y="6371230"/>
            <a:ext cx="2235200" cy="486772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</p:spTree>
    <p:extLst>
      <p:ext uri="{BB962C8B-B14F-4D97-AF65-F5344CB8AC3E}">
        <p14:creationId xmlns:p14="http://schemas.microsoft.com/office/powerpoint/2010/main" val="303333415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69600" y="6371230"/>
            <a:ext cx="2235200" cy="486772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</p:spTree>
    <p:extLst>
      <p:ext uri="{BB962C8B-B14F-4D97-AF65-F5344CB8AC3E}">
        <p14:creationId xmlns:p14="http://schemas.microsoft.com/office/powerpoint/2010/main" val="416739226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69600" y="6371230"/>
            <a:ext cx="2235200" cy="486772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</p:spTree>
    <p:extLst>
      <p:ext uri="{BB962C8B-B14F-4D97-AF65-F5344CB8AC3E}">
        <p14:creationId xmlns:p14="http://schemas.microsoft.com/office/powerpoint/2010/main" val="32911261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32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latin typeface="Humanst521 BT" pitchFamily="34" charset="0"/>
              </a:defRPr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211663997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CELEBRATIONS(R)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54315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10525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3772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CELEBRATIONS(R)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256586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CELEBRATIONS(R)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225612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45522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20432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0" dirty="0" smtClean="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CELEBRATIONS®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0" dirty="0" smtClean="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30365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Americana BT" pitchFamily="18" charset="0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5pPr>
      <a:lvl6pPr marL="548640"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6pPr>
      <a:lvl7pPr marL="1097280"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7pPr>
      <a:lvl8pPr marL="1645920"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8pPr>
      <a:lvl9pPr marL="2194560" algn="l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Americana BT" charset="0"/>
          <a:ea typeface="ＭＳ Ｐゴシック" charset="0"/>
          <a:cs typeface="ＭＳ Ｐゴシック" charset="0"/>
        </a:defRPr>
      </a:lvl9pPr>
    </p:titleStyle>
    <p:bodyStyle>
      <a:lvl1pPr marL="411480" indent="-41148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40" kern="1200">
          <a:solidFill>
            <a:schemeClr val="tx1"/>
          </a:solidFill>
          <a:latin typeface="Humanst521 BT" pitchFamily="34" charset="0"/>
          <a:ea typeface="ＭＳ Ｐゴシック" charset="0"/>
          <a:cs typeface="ＭＳ Ｐゴシック" charset="0"/>
        </a:defRPr>
      </a:lvl1pPr>
      <a:lvl2pPr marL="89154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60" kern="1200">
          <a:solidFill>
            <a:schemeClr val="tx1"/>
          </a:solidFill>
          <a:latin typeface="Humanst521 BT" pitchFamily="34" charset="0"/>
          <a:ea typeface="ＭＳ Ｐゴシック" charset="0"/>
          <a:cs typeface="+mn-cs"/>
        </a:defRPr>
      </a:lvl2pPr>
      <a:lvl3pPr marL="1371600" indent="-27432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Humanst521 BT" pitchFamily="34" charset="0"/>
          <a:ea typeface="ＭＳ Ｐゴシック" charset="0"/>
          <a:cs typeface="+mn-cs"/>
        </a:defRPr>
      </a:lvl3pPr>
      <a:lvl4pPr marL="1920240" indent="-27432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umanst521 BT" pitchFamily="34" charset="0"/>
          <a:ea typeface="ＭＳ Ｐゴシック" charset="0"/>
          <a:cs typeface="+mn-cs"/>
        </a:defRPr>
      </a:lvl4pPr>
      <a:lvl5pPr marL="2468880" indent="-27432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Humanst521 BT" pitchFamily="34" charset="0"/>
          <a:ea typeface="ＭＳ Ｐゴシック" charset="0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330" y="2598003"/>
            <a:ext cx="109038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A Bible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CREATED &amp; REDEEMED AS STEWARDS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Rediscovering our true identity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latin typeface="Calibri"/>
              </a:rPr>
              <a:t>Aniel</a:t>
            </a:r>
            <a:r>
              <a:rPr lang="fr-FR" b="1" dirty="0"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latin typeface="Calibri"/>
              </a:rPr>
              <a:t> Barbe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GC,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Stewardship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Ministries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4108" y="4407250"/>
            <a:ext cx="5004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3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7" y="2719691"/>
            <a:ext cx="972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1:27).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7141"/>
            <a:ext cx="11506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lvl="0" algn="ctr">
              <a:defRPr/>
            </a:pPr>
            <a:r>
              <a:rPr lang="en-US" sz="5400" i="1" dirty="0"/>
              <a:t>“In the image of God he created them…”</a:t>
            </a:r>
            <a:endParaRPr kumimoji="0" lang="fr-FR" sz="28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7" y="2719691"/>
            <a:ext cx="972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1:28).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207" y="1367141"/>
            <a:ext cx="97264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1:28).</a:t>
            </a:r>
          </a:p>
          <a:p>
            <a:pPr lvl="0" algn="ctr">
              <a:defRPr/>
            </a:pPr>
            <a:endParaRPr lang="en-US" i="1" dirty="0"/>
          </a:p>
          <a:p>
            <a:pPr lvl="0" algn="ctr">
              <a:defRPr/>
            </a:pPr>
            <a:endParaRPr lang="en-US" i="1" dirty="0"/>
          </a:p>
          <a:p>
            <a:pPr lvl="0" algn="ctr">
              <a:defRPr/>
            </a:pPr>
            <a:endParaRPr lang="en-US" i="1" dirty="0"/>
          </a:p>
          <a:p>
            <a:pPr lvl="0" algn="ctr">
              <a:defRPr/>
            </a:pPr>
            <a:endParaRPr lang="en-US" i="1" dirty="0"/>
          </a:p>
          <a:p>
            <a:pPr lvl="0" algn="ctr">
              <a:defRPr/>
            </a:pPr>
            <a:r>
              <a:rPr lang="en-US" sz="4000" i="1" dirty="0"/>
              <a:t>God blessed them and said to them, “Be fruitful and increase in number; fill the earth and subdue it. Rule over the fish in the sea and the birds in the sky and over every living creature that moves on the ground.”</a:t>
            </a:r>
            <a:endParaRPr kumimoji="0" lang="fr-FR" sz="1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6" y="2719691"/>
            <a:ext cx="10007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COMPAGNON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1-3).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006" y="1481441"/>
            <a:ext cx="100077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COMPAGNON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2: 1-3).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lvl="0" algn="ctr">
              <a:defRPr/>
            </a:pPr>
            <a:r>
              <a:rPr lang="en-US" sz="3600" i="1" dirty="0"/>
              <a:t>By the seventh day God had finished the work he had been doing; so on the seventh day he rested from all his work. </a:t>
            </a:r>
            <a:r>
              <a:rPr lang="en-US" sz="3600" b="1" i="1" baseline="30000" dirty="0"/>
              <a:t>3 </a:t>
            </a:r>
            <a:r>
              <a:rPr lang="en-US" sz="3600" i="1" dirty="0"/>
              <a:t>Then God blessed the seventh day and made it holy, because on it he rested from all the work of creating that he had done.”</a:t>
            </a:r>
            <a:endParaRPr kumimoji="0" lang="fr-FR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ED7995-1691-3E4D-962E-5613DF0E6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173611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00750">
                  <a:extLst>
                    <a:ext uri="{9D8B030D-6E8A-4147-A177-3AD203B41FA5}">
                      <a16:colId xmlns:a16="http://schemas.microsoft.com/office/drawing/2014/main" val="4258862107"/>
                    </a:ext>
                  </a:extLst>
                </a:gridCol>
                <a:gridCol w="6191250">
                  <a:extLst>
                    <a:ext uri="{9D8B030D-6E8A-4147-A177-3AD203B41FA5}">
                      <a16:colId xmlns:a16="http://schemas.microsoft.com/office/drawing/2014/main" val="1078126117"/>
                    </a:ext>
                  </a:extLst>
                </a:gridCol>
              </a:tblGrid>
              <a:tr h="1116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Affiliation with God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Life Purposes of Humanity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645686"/>
                  </a:ext>
                </a:extLst>
              </a:tr>
              <a:tr h="1243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One Creator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Act as </a:t>
                      </a:r>
                      <a:r>
                        <a:rPr lang="en-US" sz="4000" b="0" u="sng" dirty="0">
                          <a:effectLst/>
                        </a:rPr>
                        <a:t>CREATURES.</a:t>
                      </a:r>
                      <a:r>
                        <a:rPr lang="en-US" sz="4000" b="0" dirty="0">
                          <a:effectLst/>
                        </a:rPr>
                        <a:t> 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816094"/>
                  </a:ext>
                </a:extLst>
              </a:tr>
              <a:tr h="6217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God provided for all.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Be dependent upon God.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125942"/>
                  </a:ext>
                </a:extLst>
              </a:tr>
              <a:tr h="12441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God created humans in His image.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Behave as </a:t>
                      </a:r>
                      <a:r>
                        <a:rPr lang="en-US" sz="4000" b="0" u="sng" dirty="0">
                          <a:effectLst/>
                        </a:rPr>
                        <a:t>IMAGES-REPRESENTATIVES</a:t>
                      </a:r>
                      <a:endParaRPr lang="en-US" sz="4000" b="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619402"/>
                  </a:ext>
                </a:extLst>
              </a:tr>
              <a:tr h="1243546"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effectLst/>
                        </a:rPr>
                        <a:t>God asked humans to take care of the garden.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Accept and fulfill </a:t>
                      </a:r>
                      <a:r>
                        <a:rPr lang="en-US" sz="4000" b="0" u="sng" dirty="0">
                          <a:effectLst/>
                        </a:rPr>
                        <a:t>MISSION</a:t>
                      </a:r>
                      <a:r>
                        <a:rPr lang="en-US" sz="4000" b="0" dirty="0">
                          <a:effectLst/>
                        </a:rPr>
                        <a:t>. 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548519"/>
                  </a:ext>
                </a:extLst>
              </a:tr>
              <a:tr h="1388888"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>
                          <a:effectLst/>
                        </a:rPr>
                        <a:t>God visited the garden and gave the Sabbath.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effectLst/>
                        </a:rPr>
                        <a:t>Cultivate and Prioritize relationship. </a:t>
                      </a:r>
                      <a:endParaRPr lang="en-US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97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1474575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 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39192" y="2835304"/>
            <a:ext cx="1045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/>
              <a:t>Sin and Salvation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5538CF-1AC4-D042-9888-D2C5D399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41763"/>
              </p:ext>
            </p:extLst>
          </p:nvPr>
        </p:nvGraphicFramePr>
        <p:xfrm>
          <a:off x="0" y="1"/>
          <a:ext cx="12192000" cy="72271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99567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09350257"/>
                    </a:ext>
                  </a:extLst>
                </a:gridCol>
              </a:tblGrid>
              <a:tr h="9079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 Purposes Destroyed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815906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Life Purposes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“You shall be as God” 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217355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Act as creatures.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Behave as your </a:t>
                      </a:r>
                      <a:r>
                        <a:rPr lang="en-US" sz="4000" u="sng" dirty="0">
                          <a:effectLst/>
                        </a:rPr>
                        <a:t>OWN</a:t>
                      </a:r>
                      <a:r>
                        <a:rPr lang="en-US" sz="4000" dirty="0">
                          <a:effectLst/>
                        </a:rPr>
                        <a:t> creator.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885182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Be dependent upon God.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No need of </a:t>
                      </a:r>
                      <a:r>
                        <a:rPr lang="en-US" sz="4000" u="sng" dirty="0">
                          <a:effectLst/>
                        </a:rPr>
                        <a:t>GOD</a:t>
                      </a:r>
                      <a:r>
                        <a:rPr lang="en-US" sz="4000" dirty="0">
                          <a:effectLst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522343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Behave as representatives.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Represent yourself.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723283"/>
                  </a:ext>
                </a:extLst>
              </a:tr>
              <a:tr h="850008"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</a:rPr>
                        <a:t>Accept and fulfill Mission.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</a:rPr>
                        <a:t>No </a:t>
                      </a:r>
                      <a:r>
                        <a:rPr lang="en-US" sz="4000" u="sng" dirty="0">
                          <a:effectLst/>
                        </a:rPr>
                        <a:t>ORDER</a:t>
                      </a:r>
                      <a:r>
                        <a:rPr lang="en-US" sz="4000" dirty="0">
                          <a:effectLst/>
                        </a:rPr>
                        <a:t> to receive.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6737"/>
                  </a:ext>
                </a:extLst>
              </a:tr>
              <a:tr h="1700020"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</a:rPr>
                        <a:t>Maintain relationship.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effectLst/>
                        </a:rPr>
                        <a:t>Enter in conflict with God.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914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6" y="2719691"/>
            <a:ext cx="100077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dirty="0"/>
              <a:t>Jesus, The New Steward </a:t>
            </a:r>
          </a:p>
          <a:p>
            <a:pPr lvl="0" algn="ctr">
              <a:defRPr/>
            </a:pPr>
            <a:r>
              <a:rPr lang="en-US" sz="4400" dirty="0"/>
              <a:t>(John 3:35; Ep. 1:22).</a:t>
            </a:r>
            <a:endParaRPr kumimoji="0" lang="fr-FR" sz="19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281206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PLAN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653644" y="2130454"/>
            <a:ext cx="102239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Original Life Purposes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lang="en-US" sz="4400" dirty="0">
              <a:solidFill>
                <a:prstClr val="white"/>
              </a:solidFill>
              <a:latin typeface="Calibri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Sin and Salvation</a:t>
            </a: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 Purposes &amp; Stewardship of Wealth</a:t>
            </a:r>
          </a:p>
        </p:txBody>
      </p:sp>
    </p:spTree>
    <p:extLst>
      <p:ext uri="{BB962C8B-B14F-4D97-AF65-F5344CB8AC3E}">
        <p14:creationId xmlns:p14="http://schemas.microsoft.com/office/powerpoint/2010/main" val="36210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376541"/>
            <a:ext cx="1076325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Jesus, The New Steward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3:35</a:t>
            </a:r>
          </a:p>
          <a:p>
            <a:pPr lvl="0">
              <a:defRPr/>
            </a:pPr>
            <a:r>
              <a:rPr lang="en-US" sz="4000" i="1" dirty="0"/>
              <a:t>The Father loves the Son and has placed everything in his hands.”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hesians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1:22</a:t>
            </a:r>
          </a:p>
          <a:p>
            <a:pPr lvl="0">
              <a:defRPr/>
            </a:pPr>
            <a:r>
              <a:rPr lang="en-US" sz="4000" i="1" dirty="0"/>
              <a:t>And God placed all things under his feet and appointed him to be head over everything for the church…”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9D966E-B530-5045-AD8A-50D5315F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78824"/>
              </p:ext>
            </p:extLst>
          </p:nvPr>
        </p:nvGraphicFramePr>
        <p:xfrm>
          <a:off x="0" y="0"/>
          <a:ext cx="12192000" cy="70492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575041">
                  <a:extLst>
                    <a:ext uri="{9D8B030D-6E8A-4147-A177-3AD203B41FA5}">
                      <a16:colId xmlns:a16="http://schemas.microsoft.com/office/drawing/2014/main" val="1810808029"/>
                    </a:ext>
                  </a:extLst>
                </a:gridCol>
                <a:gridCol w="6616959">
                  <a:extLst>
                    <a:ext uri="{9D8B030D-6E8A-4147-A177-3AD203B41FA5}">
                      <a16:colId xmlns:a16="http://schemas.microsoft.com/office/drawing/2014/main" val="4033715896"/>
                    </a:ext>
                  </a:extLst>
                </a:gridCol>
              </a:tblGrid>
              <a:tr h="445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Original Life Purposes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In Christ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421350"/>
                  </a:ext>
                </a:extLst>
              </a:tr>
              <a:tr h="1144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Act as creatures.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We are a </a:t>
                      </a:r>
                      <a:r>
                        <a:rPr lang="en-US" sz="3600" u="sng" dirty="0">
                          <a:effectLst/>
                        </a:rPr>
                        <a:t>NEW</a:t>
                      </a:r>
                      <a:r>
                        <a:rPr lang="en-US" sz="3600" dirty="0">
                          <a:effectLst/>
                        </a:rPr>
                        <a:t> creature (2 Cor.5:17).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666538"/>
                  </a:ext>
                </a:extLst>
              </a:tr>
              <a:tr h="608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Be Dependent upon God.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We are the branches (John 15:5). 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210194"/>
                  </a:ext>
                </a:extLst>
              </a:tr>
              <a:tr h="17171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Behave as Representatives.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We acquire the </a:t>
                      </a:r>
                      <a:r>
                        <a:rPr lang="en-US" sz="3600" b="1" u="sng" dirty="0">
                          <a:effectLst/>
                        </a:rPr>
                        <a:t>IMAGE</a:t>
                      </a:r>
                      <a:r>
                        <a:rPr lang="en-US" sz="3600" dirty="0">
                          <a:effectLst/>
                        </a:rPr>
                        <a:t> of the son (Rom. 8:29) who is the image of the father (Col. 1:15).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84412"/>
                  </a:ext>
                </a:extLst>
              </a:tr>
              <a:tr h="11447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Accept and fulfill responsibilities/mission.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We receive a new mission (Acts 1:8b).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73610"/>
                  </a:ext>
                </a:extLst>
              </a:tr>
              <a:tr h="18246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Maintain Relationship.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We are </a:t>
                      </a:r>
                      <a:r>
                        <a:rPr lang="en-US" sz="3600" b="1" u="sng" dirty="0">
                          <a:effectLst/>
                        </a:rPr>
                        <a:t>RECONCILED</a:t>
                      </a:r>
                      <a:r>
                        <a:rPr lang="en-US" sz="3600" dirty="0">
                          <a:effectLst/>
                        </a:rPr>
                        <a:t> with heaven and ambassadors of </a:t>
                      </a:r>
                      <a:r>
                        <a:rPr lang="en-US" sz="3600" b="1" u="sng" dirty="0">
                          <a:effectLst/>
                        </a:rPr>
                        <a:t>RECONCILIATION</a:t>
                      </a:r>
                      <a:r>
                        <a:rPr lang="en-US" sz="3600" u="none" dirty="0">
                          <a:effectLst/>
                        </a:rPr>
                        <a:t> (</a:t>
                      </a:r>
                      <a:r>
                        <a:rPr lang="en-US" sz="3600" dirty="0">
                          <a:effectLst/>
                        </a:rPr>
                        <a:t>2 Cor.5:19).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220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2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6" y="1965088"/>
            <a:ext cx="1000778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Participants’ Involvement</a:t>
            </a:r>
            <a:endParaRPr lang="en-US" sz="4400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sz="3200" dirty="0"/>
              <a:t>Read the story of the demon possessed man (Luke 8:26-38). What are the elements in this passage that testify that he has gone through an identity reconstruction process? </a:t>
            </a:r>
          </a:p>
        </p:txBody>
      </p:sp>
    </p:spTree>
    <p:extLst>
      <p:ext uri="{BB962C8B-B14F-4D97-AF65-F5344CB8AC3E}">
        <p14:creationId xmlns:p14="http://schemas.microsoft.com/office/powerpoint/2010/main" val="14978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1FC967-044F-2A41-BDA0-FC5C16DDF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26908"/>
              </p:ext>
            </p:extLst>
          </p:nvPr>
        </p:nvGraphicFramePr>
        <p:xfrm>
          <a:off x="1" y="0"/>
          <a:ext cx="12192000" cy="680673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95999">
                  <a:extLst>
                    <a:ext uri="{9D8B030D-6E8A-4147-A177-3AD203B41FA5}">
                      <a16:colId xmlns:a16="http://schemas.microsoft.com/office/drawing/2014/main" val="1416962494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3046895886"/>
                    </a:ext>
                  </a:extLst>
                </a:gridCol>
              </a:tblGrid>
              <a:tr h="6439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Reconstruction of Identity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815828"/>
                  </a:ext>
                </a:extLst>
              </a:tr>
              <a:tr h="6439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Life Purposes 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Actions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821341"/>
                  </a:ext>
                </a:extLst>
              </a:tr>
              <a:tr h="105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Act as creatures.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947675"/>
                  </a:ext>
                </a:extLst>
              </a:tr>
              <a:tr h="105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Be Dependent upon God.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041083"/>
                  </a:ext>
                </a:extLst>
              </a:tr>
              <a:tr h="105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Behave as Representatives.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112540"/>
                  </a:ext>
                </a:extLst>
              </a:tr>
              <a:tr h="1287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Accept and fulfill responsibilities/mission.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15192"/>
                  </a:ext>
                </a:extLst>
              </a:tr>
              <a:tr h="105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Maintain Relationship.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8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1FC967-044F-2A41-BDA0-FC5C16DDF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20192"/>
              </p:ext>
            </p:extLst>
          </p:nvPr>
        </p:nvGraphicFramePr>
        <p:xfrm>
          <a:off x="1" y="1"/>
          <a:ext cx="12192000" cy="68580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57899">
                  <a:extLst>
                    <a:ext uri="{9D8B030D-6E8A-4147-A177-3AD203B41FA5}">
                      <a16:colId xmlns:a16="http://schemas.microsoft.com/office/drawing/2014/main" val="1416962494"/>
                    </a:ext>
                  </a:extLst>
                </a:gridCol>
                <a:gridCol w="6134101">
                  <a:extLst>
                    <a:ext uri="{9D8B030D-6E8A-4147-A177-3AD203B41FA5}">
                      <a16:colId xmlns:a16="http://schemas.microsoft.com/office/drawing/2014/main" val="3046895886"/>
                    </a:ext>
                  </a:extLst>
                </a:gridCol>
              </a:tblGrid>
              <a:tr h="1108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Life Purposes 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Actions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821341"/>
                  </a:ext>
                </a:extLst>
              </a:tr>
              <a:tr h="1108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Act as creatures.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“He sat at Jesus’ feet.”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947675"/>
                  </a:ext>
                </a:extLst>
              </a:tr>
              <a:tr h="1108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Be Dependent upon God.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“He was </a:t>
                      </a:r>
                      <a:r>
                        <a:rPr lang="en-US" sz="3600" b="1" u="sng" dirty="0">
                          <a:effectLst/>
                        </a:rPr>
                        <a:t>DRESSED</a:t>
                      </a:r>
                      <a:r>
                        <a:rPr lang="en-US" sz="3600" b="1" u="none" dirty="0">
                          <a:effectLst/>
                        </a:rPr>
                        <a:t>.</a:t>
                      </a:r>
                      <a:r>
                        <a:rPr lang="en-US" sz="3600" dirty="0">
                          <a:effectLst/>
                        </a:rPr>
                        <a:t>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041083"/>
                  </a:ext>
                </a:extLst>
              </a:tr>
              <a:tr h="1108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Behave as Representatives.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“He remained </a:t>
                      </a:r>
                      <a:r>
                        <a:rPr lang="en-US" sz="3600" b="1" u="sng" dirty="0">
                          <a:effectLst/>
                        </a:rPr>
                        <a:t>BEHIND</a:t>
                      </a:r>
                      <a:r>
                        <a:rPr lang="en-US" sz="3600" dirty="0">
                          <a:effectLst/>
                        </a:rPr>
                        <a:t>.”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112540"/>
                  </a:ext>
                </a:extLst>
              </a:tr>
              <a:tr h="131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Accept and fulfill responsibilities/mission.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“He obeyed Jesus command”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15192"/>
                  </a:ext>
                </a:extLst>
              </a:tr>
              <a:tr h="1108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Maintain Relationship.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“He </a:t>
                      </a:r>
                      <a:r>
                        <a:rPr lang="en-US" sz="3600" b="1" u="sng" dirty="0">
                          <a:effectLst/>
                        </a:rPr>
                        <a:t>VISITED</a:t>
                      </a:r>
                      <a:r>
                        <a:rPr lang="en-US" sz="3600" dirty="0">
                          <a:effectLst/>
                        </a:rPr>
                        <a:t> 10 cities”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8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6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1474575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 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639192" y="2835304"/>
            <a:ext cx="10457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Life Purposes and Stewardship of Wealth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56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AB6C52-1F29-0D4E-A885-5A6AA575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42354"/>
              </p:ext>
            </p:extLst>
          </p:nvPr>
        </p:nvGraphicFramePr>
        <p:xfrm>
          <a:off x="109728" y="1216241"/>
          <a:ext cx="10936224" cy="56228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66888">
                  <a:extLst>
                    <a:ext uri="{9D8B030D-6E8A-4147-A177-3AD203B41FA5}">
                      <a16:colId xmlns:a16="http://schemas.microsoft.com/office/drawing/2014/main" val="3931987877"/>
                    </a:ext>
                  </a:extLst>
                </a:gridCol>
                <a:gridCol w="6969336">
                  <a:extLst>
                    <a:ext uri="{9D8B030D-6E8A-4147-A177-3AD203B41FA5}">
                      <a16:colId xmlns:a16="http://schemas.microsoft.com/office/drawing/2014/main" val="245476938"/>
                    </a:ext>
                  </a:extLst>
                </a:gridCol>
              </a:tblGrid>
              <a:tr h="462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Original Life </a:t>
                      </a:r>
                      <a:r>
                        <a:rPr lang="fr-FR" sz="2800" dirty="0" err="1">
                          <a:effectLst/>
                        </a:rPr>
                        <a:t>Purposes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</a:rPr>
                        <a:t>Guidelines for the Stewardship of </a:t>
                      </a:r>
                      <a:r>
                        <a:rPr lang="en-US" sz="2800">
                          <a:effectLst/>
                        </a:rPr>
                        <a:t>Wealth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804224"/>
                  </a:ext>
                </a:extLst>
              </a:tr>
              <a:tr h="10548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Act as creatures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398561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 dependent upon God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87846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Represent God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648805"/>
                  </a:ext>
                </a:extLst>
              </a:tr>
              <a:tr h="1349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Maintain Relationship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759006"/>
                  </a:ext>
                </a:extLst>
              </a:tr>
              <a:tr h="8995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Assume Responsibilities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0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3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AB6C52-1F29-0D4E-A885-5A6AA5752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99540"/>
              </p:ext>
            </p:extLst>
          </p:nvPr>
        </p:nvGraphicFramePr>
        <p:xfrm>
          <a:off x="0" y="0"/>
          <a:ext cx="12192000" cy="73555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76750">
                  <a:extLst>
                    <a:ext uri="{9D8B030D-6E8A-4147-A177-3AD203B41FA5}">
                      <a16:colId xmlns:a16="http://schemas.microsoft.com/office/drawing/2014/main" val="3931987877"/>
                    </a:ext>
                  </a:extLst>
                </a:gridCol>
                <a:gridCol w="7715250">
                  <a:extLst>
                    <a:ext uri="{9D8B030D-6E8A-4147-A177-3AD203B41FA5}">
                      <a16:colId xmlns:a16="http://schemas.microsoft.com/office/drawing/2014/main" val="245476938"/>
                    </a:ext>
                  </a:extLst>
                </a:gridCol>
              </a:tblGrid>
              <a:tr h="579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</a:rPr>
                        <a:t>Life </a:t>
                      </a:r>
                      <a:r>
                        <a:rPr lang="fr-FR" sz="4000" dirty="0" err="1">
                          <a:effectLst/>
                        </a:rPr>
                        <a:t>Purposes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 err="1">
                          <a:effectLst/>
                        </a:rPr>
                        <a:t>Stewardship</a:t>
                      </a:r>
                      <a:r>
                        <a:rPr lang="fr-FR" sz="4000" dirty="0">
                          <a:effectLst/>
                        </a:rPr>
                        <a:t> of </a:t>
                      </a:r>
                      <a:r>
                        <a:rPr lang="en-US" sz="4000" dirty="0">
                          <a:effectLst/>
                        </a:rPr>
                        <a:t>Wealth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804224"/>
                  </a:ext>
                </a:extLst>
              </a:tr>
              <a:tr h="11296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Act as creatures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u="sng" dirty="0">
                          <a:effectLst/>
                        </a:rPr>
                        <a:t>WORSHIP</a:t>
                      </a:r>
                      <a:r>
                        <a:rPr lang="en-US" sz="3600" dirty="0">
                          <a:effectLst/>
                        </a:rPr>
                        <a:t> God with all resources (Matt. 2:1-2,11)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398561"/>
                  </a:ext>
                </a:extLst>
              </a:tr>
              <a:tr h="11679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Be dependent upon God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Acknowledge God as Owner and Provider (tithe, offerings, and gifts).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87846"/>
                  </a:ext>
                </a:extLst>
              </a:tr>
              <a:tr h="11564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Represent God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Show the </a:t>
                      </a:r>
                      <a:r>
                        <a:rPr lang="en-US" sz="3600" b="1" u="sng" dirty="0">
                          <a:effectLst/>
                        </a:rPr>
                        <a:t>CHARACTER</a:t>
                      </a:r>
                      <a:r>
                        <a:rPr lang="en-US" sz="3600" dirty="0">
                          <a:effectLst/>
                        </a:rPr>
                        <a:t> of God (1 John 4:8; James 1:27).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648805"/>
                  </a:ext>
                </a:extLst>
              </a:tr>
              <a:tr h="462012"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Assume Responsibilities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effectLst/>
                        </a:rPr>
                        <a:t>Support God’s mission (Lk 8:3).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759006"/>
                  </a:ext>
                </a:extLst>
              </a:tr>
              <a:tr h="11296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Maintain Relationship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Relationships with God and others have </a:t>
                      </a:r>
                      <a:r>
                        <a:rPr lang="en-US" sz="3600" b="1" u="sng" dirty="0">
                          <a:effectLst/>
                        </a:rPr>
                        <a:t>PRECEDENCE</a:t>
                      </a:r>
                      <a:r>
                        <a:rPr lang="en-US" sz="3600" dirty="0">
                          <a:effectLst/>
                        </a:rPr>
                        <a:t> over possessions (Lk 19:5,8).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0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0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6" y="1965088"/>
            <a:ext cx="100077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Worship God with Resources</a:t>
            </a:r>
            <a:endParaRPr lang="en-US" sz="4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4000" dirty="0"/>
              <a:t>The wise men from the East came to worship (Matt 2:1-2) the newborn king and Matthew shares about the gifts that they gave as worship (Matt. 2:11).</a:t>
            </a:r>
          </a:p>
        </p:txBody>
      </p:sp>
    </p:spTree>
    <p:extLst>
      <p:ext uri="{BB962C8B-B14F-4D97-AF65-F5344CB8AC3E}">
        <p14:creationId xmlns:p14="http://schemas.microsoft.com/office/powerpoint/2010/main" val="27028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6" y="1450738"/>
            <a:ext cx="100077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Acknowledge God as Owner and Provider</a:t>
            </a:r>
            <a:endParaRPr lang="en-US" sz="4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US" sz="4000" i="1" dirty="0"/>
              <a:t>“He asks us to acknowledge Him as the Giver of all things; and for this reason He says, of all your possessions I reserve a tenth for Myself, besides gifts and offerings, which are to be brought into My storehouse.”</a:t>
            </a:r>
            <a:endParaRPr lang="en-US" sz="4000" dirty="0"/>
          </a:p>
          <a:p>
            <a:pPr algn="r"/>
            <a:r>
              <a:rPr lang="en-US" sz="4000" dirty="0"/>
              <a:t>		</a:t>
            </a:r>
            <a:r>
              <a:rPr lang="en-US" sz="2800" dirty="0"/>
              <a:t>Counsel to Stewardship, pp. 80-81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1474575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 I</a:t>
            </a:r>
          </a:p>
        </p:txBody>
      </p:sp>
      <p:sp>
        <p:nvSpPr>
          <p:cNvPr id="2" name="Rectangle 1"/>
          <p:cNvSpPr/>
          <p:nvPr/>
        </p:nvSpPr>
        <p:spPr>
          <a:xfrm>
            <a:off x="863195" y="2835304"/>
            <a:ext cx="9726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prstClr val="white"/>
                </a:solidFill>
              </a:rPr>
              <a:t>The Original Life Purposes</a:t>
            </a:r>
          </a:p>
        </p:txBody>
      </p:sp>
    </p:spTree>
    <p:extLst>
      <p:ext uri="{BB962C8B-B14F-4D97-AF65-F5344CB8AC3E}">
        <p14:creationId xmlns:p14="http://schemas.microsoft.com/office/powerpoint/2010/main" val="11096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450738"/>
            <a:ext cx="108013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Show God’s Character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4000" i="1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sz="4000" i="1" dirty="0">
                <a:solidFill>
                  <a:prstClr val="white"/>
                </a:solidFill>
                <a:latin typeface="Calibri"/>
              </a:rPr>
              <a:t>God is Love (1 John 4:8) and it is pleasing to Him that we demonstrate love to the needy and vulnerable by using our resources </a:t>
            </a:r>
          </a:p>
          <a:p>
            <a:pPr algn="ctr"/>
            <a:r>
              <a:rPr lang="en-US" sz="4000" i="1" dirty="0">
                <a:solidFill>
                  <a:prstClr val="white"/>
                </a:solidFill>
                <a:latin typeface="Calibri"/>
              </a:rPr>
              <a:t>(James 1:27).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93588"/>
            <a:ext cx="107823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Relationships Have Precedence over Possessions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19:5,8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US" sz="3600" i="1" dirty="0"/>
              <a:t>“Hurry down, Zacchaeus, because I must stay in your house today.</a:t>
            </a:r>
            <a:endParaRPr lang="en-US" sz="3600" dirty="0"/>
          </a:p>
          <a:p>
            <a:r>
              <a:rPr lang="en-US" sz="3600" i="1" dirty="0"/>
              <a:t> </a:t>
            </a:r>
            <a:endParaRPr lang="en-US" sz="3600" dirty="0"/>
          </a:p>
          <a:p>
            <a:r>
              <a:rPr lang="en-US" sz="3600" i="1" dirty="0"/>
              <a:t> “Listen, sir! I will give half of my belongings to the poor, and if I have cheated anyone, I will pay back four times as much.”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4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93588"/>
            <a:ext cx="107823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 to Support Mission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8:3b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/>
            <a:r>
              <a:rPr lang="en-US" sz="4400" i="1" dirty="0"/>
              <a:t>“These women were helping to support them out of their own means.”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92" y="2835304"/>
            <a:ext cx="10457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Stewardship Ministries brings humanity back to </a:t>
            </a:r>
            <a:r>
              <a:rPr lang="en-US" sz="4800" b="1" u="sng" dirty="0"/>
              <a:t>EDEN;</a:t>
            </a:r>
            <a:r>
              <a:rPr lang="en-US" sz="4800" dirty="0"/>
              <a:t> the one that is lost and the one to come, through Jesus the true Steward.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1474575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PARTICIPANTS’ INVOLVEMENT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707" y="2719691"/>
            <a:ext cx="9726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Based on your knowledge of the Genesis account, discuss about the affiliations that exist between God and humanity. Who is God to humanity? </a:t>
            </a:r>
          </a:p>
        </p:txBody>
      </p:sp>
    </p:spTree>
    <p:extLst>
      <p:ext uri="{BB962C8B-B14F-4D97-AF65-F5344CB8AC3E}">
        <p14:creationId xmlns:p14="http://schemas.microsoft.com/office/powerpoint/2010/main" val="27986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7" y="379529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4F81BD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PARTICIPANTS’ INVOLVEMENT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B352A-7F80-C141-B3D3-6009C8EB281C}"/>
              </a:ext>
            </a:extLst>
          </p:cNvPr>
          <p:cNvSpPr/>
          <p:nvPr/>
        </p:nvSpPr>
        <p:spPr>
          <a:xfrm>
            <a:off x="971550" y="1653384"/>
            <a:ext cx="932990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Humanity has a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(Gen. 1:27).</a:t>
            </a: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Humanity has a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(Gen. 1:29).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Humanity has a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………………...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(Gen. 1:27).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Humanity has a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(Gen. 1:28). 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Humanity has a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(Gen. 2:1-3).</a:t>
            </a:r>
          </a:p>
        </p:txBody>
      </p:sp>
    </p:spTree>
    <p:extLst>
      <p:ext uri="{BB962C8B-B14F-4D97-AF65-F5344CB8AC3E}">
        <p14:creationId xmlns:p14="http://schemas.microsoft.com/office/powerpoint/2010/main" val="24067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7" y="2719691"/>
            <a:ext cx="972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/>
              <a:t>1- Humanity has a </a:t>
            </a:r>
            <a:r>
              <a:rPr lang="en-US" sz="4000" b="1" u="sng" dirty="0"/>
              <a:t>CREATOR</a:t>
            </a:r>
            <a:r>
              <a:rPr lang="en-US" sz="4000" b="1" dirty="0"/>
              <a:t> </a:t>
            </a:r>
            <a:r>
              <a:rPr lang="en-US" sz="4000" dirty="0"/>
              <a:t>(Gen. 1:27).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807" y="1348091"/>
            <a:ext cx="97264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5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“So God created mankind…”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7" y="2719691"/>
            <a:ext cx="972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1:29).</a:t>
            </a: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657" y="1405241"/>
            <a:ext cx="97264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Humanity has a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(Gen. 1:29)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i="1" dirty="0"/>
              <a:t>“</a:t>
            </a:r>
            <a:r>
              <a:rPr lang="en-US" sz="4000" i="1" dirty="0"/>
              <a:t>Then God said, “I give you every seed-bearing plant on the face of the whole earth and every tree that has fruit with seed in it.”</a:t>
            </a:r>
            <a:endParaRPr lang="en-US" sz="4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1390</Words>
  <Application>Microsoft Macintosh PowerPoint</Application>
  <PresentationFormat>Widescreen</PresentationFormat>
  <Paragraphs>254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Americana BT</vt:lpstr>
      <vt:lpstr>Arial</vt:lpstr>
      <vt:lpstr>Calibri</vt:lpstr>
      <vt:lpstr>Humanst521 BT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Barbe, Aniel</dc:creator>
  <cp:lastModifiedBy>Barbe, Aniel</cp:lastModifiedBy>
  <cp:revision>19</cp:revision>
  <dcterms:created xsi:type="dcterms:W3CDTF">2019-10-20T20:05:35Z</dcterms:created>
  <dcterms:modified xsi:type="dcterms:W3CDTF">2020-03-04T15:46:41Z</dcterms:modified>
</cp:coreProperties>
</file>