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30"/>
  </p:notesMasterIdLst>
  <p:handoutMasterIdLst>
    <p:handoutMasterId r:id="rId31"/>
  </p:handoutMasterIdLst>
  <p:sldIdLst>
    <p:sldId id="256" r:id="rId2"/>
    <p:sldId id="257" r:id="rId3"/>
    <p:sldId id="259" r:id="rId4"/>
    <p:sldId id="304" r:id="rId5"/>
    <p:sldId id="261" r:id="rId6"/>
    <p:sldId id="262" r:id="rId7"/>
    <p:sldId id="263" r:id="rId8"/>
    <p:sldId id="264" r:id="rId9"/>
    <p:sldId id="265" r:id="rId10"/>
    <p:sldId id="266" r:id="rId11"/>
    <p:sldId id="301" r:id="rId12"/>
    <p:sldId id="267" r:id="rId13"/>
    <p:sldId id="303" r:id="rId14"/>
    <p:sldId id="269" r:id="rId15"/>
    <p:sldId id="270" r:id="rId16"/>
    <p:sldId id="271" r:id="rId17"/>
    <p:sldId id="273" r:id="rId18"/>
    <p:sldId id="274" r:id="rId19"/>
    <p:sldId id="276" r:id="rId20"/>
    <p:sldId id="277" r:id="rId21"/>
    <p:sldId id="278" r:id="rId22"/>
    <p:sldId id="294" r:id="rId23"/>
    <p:sldId id="281" r:id="rId24"/>
    <p:sldId id="297" r:id="rId25"/>
    <p:sldId id="298" r:id="rId26"/>
    <p:sldId id="299" r:id="rId27"/>
    <p:sldId id="302" r:id="rId28"/>
    <p:sldId id="30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781F"/>
    <a:srgbClr val="22403E"/>
    <a:srgbClr val="CACED3"/>
    <a:srgbClr val="D7DCE1"/>
    <a:srgbClr val="3C716D"/>
    <a:srgbClr val="0C2F27"/>
    <a:srgbClr val="0B402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631" autoAdjust="0"/>
  </p:normalViewPr>
  <p:slideViewPr>
    <p:cSldViewPr snapToGrid="0" snapToObjects="1">
      <p:cViewPr varScale="1">
        <p:scale>
          <a:sx n="104" d="100"/>
          <a:sy n="104" d="100"/>
        </p:scale>
        <p:origin x="-360" y="-84"/>
      </p:cViewPr>
      <p:guideLst>
        <p:guide orient="horz" pos="2160"/>
        <p:guide pos="2880"/>
      </p:guideLst>
    </p:cSldViewPr>
  </p:slideViewPr>
  <p:outlineViewPr>
    <p:cViewPr>
      <p:scale>
        <a:sx n="33" d="100"/>
        <a:sy n="33" d="100"/>
      </p:scale>
      <p:origin x="0" y="24900"/>
    </p:cViewPr>
  </p:outlineViewPr>
  <p:notesTextViewPr>
    <p:cViewPr>
      <p:scale>
        <a:sx n="100" d="100"/>
        <a:sy n="100" d="100"/>
      </p:scale>
      <p:origin x="0" y="0"/>
    </p:cViewPr>
  </p:notesTextViewPr>
  <p:sorterViewPr>
    <p:cViewPr>
      <p:scale>
        <a:sx n="80" d="100"/>
        <a:sy n="80" d="100"/>
      </p:scale>
      <p:origin x="0" y="294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17D2AE-74D1-43FB-96BA-C6BFA57B9A55}" type="datetimeFigureOut">
              <a:rPr lang="en-US" smtClean="0"/>
              <a:pPr/>
              <a:t>11/4/2009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DAA0C2-C986-4726-A496-46FC5465016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BC2F0-3470-477E-9CED-ED6FE4F8998B}" type="datetimeFigureOut">
              <a:rPr lang="en-US" smtClean="0"/>
              <a:pPr/>
              <a:t>11/4/2009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E3A9D1-2CAE-44F1-A74B-D51F8CAF51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E3A9D1-2CAE-44F1-A74B-D51F8CAF51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69948" y="609600"/>
            <a:ext cx="5404104" cy="3282696"/>
          </a:xfrm>
          <a:prstGeom prst="roundRect">
            <a:avLst>
              <a:gd name="adj" fmla="val 10522"/>
            </a:avLst>
          </a:prstGeom>
          <a:gradFill>
            <a:gsLst>
              <a:gs pos="0">
                <a:srgbClr val="3C716D"/>
              </a:gs>
              <a:gs pos="60000">
                <a:srgbClr val="22403E"/>
              </a:gs>
              <a:gs pos="100000">
                <a:srgbClr val="0C2F27"/>
              </a:gs>
            </a:gsLst>
          </a:gradFill>
          <a:ln w="57150">
            <a:solidFill>
              <a:schemeClr val="bg1"/>
            </a:solidFill>
          </a:ln>
        </p:spPr>
        <p:style>
          <a:lnRef idx="1">
            <a:schemeClr val="accent4"/>
          </a:lnRef>
          <a:fillRef idx="3">
            <a:schemeClr val="accent4"/>
          </a:fillRef>
          <a:effectRef idx="2">
            <a:schemeClr val="accent4"/>
          </a:effectRef>
          <a:fontRef idx="none"/>
        </p:style>
        <p:txBody>
          <a:bodyPr vert="horz" lIns="91440" tIns="182880" rIns="91440" bIns="182880" rtlCol="0">
            <a:normAutofit/>
            <a:scene3d>
              <a:camera prst="orthographicFront"/>
              <a:lightRig rig="chilly" dir="t"/>
            </a:scene3d>
            <a:sp3d extrusionH="6350">
              <a:extrusionClr>
                <a:schemeClr val="bg1"/>
              </a:extrusionClr>
            </a:sp3d>
          </a:bodyPr>
          <a:lstStyle>
            <a:lvl1pPr marL="342900" indent="-342900" algn="ctr" defTabSz="914400" rtl="0" eaLnBrk="1" latinLnBrk="0" hangingPunct="1">
              <a:lnSpc>
                <a:spcPts val="5200"/>
              </a:lnSpc>
              <a:spcBef>
                <a:spcPts val="2000"/>
              </a:spcBef>
              <a:buSzPct val="80000"/>
              <a:buFont typeface="Wingdings" pitchFamily="2" charset="2"/>
              <a:buNone/>
              <a:defRPr sz="5400" b="0" i="0" kern="1200" spc="-70" baseline="0">
                <a:gradFill>
                  <a:gsLst>
                    <a:gs pos="50000">
                      <a:schemeClr val="bg1">
                        <a:lumMod val="85000"/>
                      </a:schemeClr>
                    </a:gs>
                    <a:gs pos="100000">
                      <a:schemeClr val="bg1">
                        <a:lumMod val="65000"/>
                      </a:schemeClr>
                    </a:gs>
                  </a:gsLst>
                  <a:lin ang="5400000" scaled="0"/>
                </a:gradFill>
                <a:effectLst/>
                <a:latin typeface="Univers LT Std 67 Bold Condensed"/>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2057400" y="4191000"/>
            <a:ext cx="5029200" cy="1447800"/>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Univers LT Std 57 Condensed"/>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683306"/>
            <a:ext cx="7680960" cy="629024"/>
          </a:xfrm>
        </p:spPr>
        <p:txBody>
          <a:bodyPr anchor="b"/>
          <a:lstStyle>
            <a:lvl1pPr algn="l">
              <a:lnSpc>
                <a:spcPts val="4000"/>
              </a:lnSpc>
              <a:defRPr sz="3600" b="1"/>
            </a:lvl1pPr>
          </a:lstStyle>
          <a:p>
            <a:r>
              <a:rPr lang="en-US" dirty="0" smtClean="0"/>
              <a:t>Click to edit Master title style</a:t>
            </a:r>
            <a:endParaRPr dirty="0"/>
          </a:p>
        </p:txBody>
      </p:sp>
      <p:sp>
        <p:nvSpPr>
          <p:cNvPr id="3" name="Content Placeholder 2"/>
          <p:cNvSpPr>
            <a:spLocks noGrp="1"/>
          </p:cNvSpPr>
          <p:nvPr>
            <p:ph idx="1"/>
          </p:nvPr>
        </p:nvSpPr>
        <p:spPr>
          <a:xfrm>
            <a:off x="4800600" y="1748119"/>
            <a:ext cx="3794760" cy="3992282"/>
          </a:xfrm>
        </p:spPr>
        <p:txBody>
          <a:bodyPr>
            <a:normAutofit/>
          </a:bodyPr>
          <a:lstStyle>
            <a:lvl1pPr>
              <a:spcBef>
                <a:spcPts val="2000"/>
              </a:spcBef>
              <a:defRPr sz="2200">
                <a:effectLst/>
              </a:defRPr>
            </a:lvl1pPr>
            <a:lvl2pPr>
              <a:spcBef>
                <a:spcPts val="2000"/>
              </a:spcBef>
              <a:defRPr sz="2000">
                <a:effectLst/>
              </a:defRPr>
            </a:lvl2pPr>
            <a:lvl3pPr>
              <a:spcBef>
                <a:spcPts val="2000"/>
              </a:spcBef>
              <a:defRPr sz="1800">
                <a:effectLst/>
              </a:defRPr>
            </a:lvl3pPr>
            <a:lvl4pPr>
              <a:spcBef>
                <a:spcPts val="2000"/>
              </a:spcBef>
              <a:defRPr sz="1800">
                <a:effectLst/>
              </a:defRPr>
            </a:lvl4pPr>
            <a:lvl5pPr>
              <a:spcBef>
                <a:spcPts val="2000"/>
              </a:spcBef>
              <a:defRPr sz="1800">
                <a:effectLs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91670" y="1748118"/>
            <a:ext cx="3794760" cy="3814482"/>
          </a:xfrm>
        </p:spPr>
        <p:txBody>
          <a:bodyPr>
            <a:normAutofit/>
          </a:bodyPr>
          <a:lstStyle>
            <a:lvl1pPr marL="0" indent="0">
              <a:lnSpc>
                <a:spcPct val="110000"/>
              </a:lnSpc>
              <a:buNone/>
              <a:defRPr sz="20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cxnSp>
        <p:nvCxnSpPr>
          <p:cNvPr id="8" name="Straight Connector 7"/>
          <p:cNvCxnSpPr/>
          <p:nvPr userDrawn="1"/>
        </p:nvCxnSpPr>
        <p:spPr>
          <a:xfrm>
            <a:off x="914400" y="1304544"/>
            <a:ext cx="8238067"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cxnSp>
        <p:nvCxnSpPr>
          <p:cNvPr id="7" name="Straight Connector 6"/>
          <p:cNvCxnSpPr/>
          <p:nvPr userDrawn="1"/>
        </p:nvCxnSpPr>
        <p:spPr>
          <a:xfrm>
            <a:off x="914400" y="1304544"/>
            <a:ext cx="8238067"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Content Placeholder 2"/>
          <p:cNvSpPr>
            <a:spLocks noGrp="1"/>
          </p:cNvSpPr>
          <p:nvPr>
            <p:ph idx="1"/>
          </p:nvPr>
        </p:nvSpPr>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cxnSp>
        <p:nvCxnSpPr>
          <p:cNvPr id="7" name="Straight Connector 6"/>
          <p:cNvCxnSpPr/>
          <p:nvPr userDrawn="1"/>
        </p:nvCxnSpPr>
        <p:spPr>
          <a:xfrm>
            <a:off x="914400" y="1304544"/>
            <a:ext cx="8238067"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881187" y="631824"/>
            <a:ext cx="5407025" cy="3281363"/>
          </a:xfrm>
          <a:prstGeom prst="roundRect">
            <a:avLst>
              <a:gd name="adj" fmla="val 8881"/>
            </a:avLst>
          </a:prstGeom>
          <a:noFill/>
          <a:ln w="57150">
            <a:solidFill>
              <a:schemeClr val="bg1"/>
            </a:solidFill>
          </a:ln>
        </p:spPr>
        <p:style>
          <a:lnRef idx="1">
            <a:schemeClr val="accent1"/>
          </a:lnRef>
          <a:fillRef idx="3">
            <a:schemeClr val="accent1"/>
          </a:fillRef>
          <a:effectRef idx="2">
            <a:schemeClr val="accent1"/>
          </a:effectRef>
          <a:fontRef idx="none"/>
        </p:style>
        <p:txBody>
          <a:bodyPr/>
          <a:lstStyle>
            <a:lvl1pPr>
              <a:buNone/>
              <a:defRPr/>
            </a:lvl1pPr>
          </a:lstStyle>
          <a:p>
            <a:r>
              <a:rPr lang="en-US" smtClean="0"/>
              <a:t>Click icon to add picture</a:t>
            </a:r>
            <a:endParaRPr/>
          </a:p>
        </p:txBody>
      </p:sp>
      <p:sp>
        <p:nvSpPr>
          <p:cNvPr id="2" name="Title 1"/>
          <p:cNvSpPr>
            <a:spLocks noGrp="1"/>
          </p:cNvSpPr>
          <p:nvPr>
            <p:ph type="ctrTitle"/>
          </p:nvPr>
        </p:nvSpPr>
        <p:spPr>
          <a:xfrm>
            <a:off x="658368" y="4080934"/>
            <a:ext cx="7827264" cy="838199"/>
          </a:xfrm>
        </p:spPr>
        <p:txBody>
          <a:bodyPr anchor="b" anchorCtr="0">
            <a:noAutofit/>
          </a:bodyPr>
          <a:lstStyle>
            <a:lvl1pPr algn="ctr">
              <a:lnSpc>
                <a:spcPts val="5200"/>
              </a:lnSpc>
              <a:defRPr sz="4800" b="0" i="0">
                <a:solidFill>
                  <a:srgbClr val="22403E"/>
                </a:solidFill>
                <a:effectLst/>
              </a:defRPr>
            </a:lvl1pPr>
          </a:lstStyle>
          <a:p>
            <a:r>
              <a:rPr lang="en-US" dirty="0" smtClean="0"/>
              <a:t>Click to edit Master title style</a:t>
            </a:r>
            <a:endParaRPr dirty="0"/>
          </a:p>
        </p:txBody>
      </p:sp>
      <p:sp>
        <p:nvSpPr>
          <p:cNvPr id="3" name="Subtitle 2"/>
          <p:cNvSpPr>
            <a:spLocks noGrp="1"/>
          </p:cNvSpPr>
          <p:nvPr>
            <p:ph type="subTitle" idx="1"/>
          </p:nvPr>
        </p:nvSpPr>
        <p:spPr>
          <a:xfrm>
            <a:off x="658368" y="5054599"/>
            <a:ext cx="7827264" cy="501000"/>
          </a:xfrm>
        </p:spPr>
        <p:txBody>
          <a:bodyPr>
            <a:normAutofit/>
          </a:bodyPr>
          <a:lstStyle>
            <a:lvl1pPr marL="0" indent="0" algn="ctr">
              <a:spcBef>
                <a:spcPts val="0"/>
              </a:spcBef>
              <a:buNone/>
              <a:defRPr sz="2400" b="1">
                <a:gradFill>
                  <a:gsLst>
                    <a:gs pos="50000">
                      <a:schemeClr val="tx1">
                        <a:lumMod val="65000"/>
                        <a:lumOff val="35000"/>
                      </a:schemeClr>
                    </a:gs>
                    <a:gs pos="100000">
                      <a:schemeClr val="tx1">
                        <a:lumMod val="85000"/>
                        <a:lumOff val="15000"/>
                      </a:schemeClr>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cxnSp>
        <p:nvCxnSpPr>
          <p:cNvPr id="8" name="Straight Connector 7"/>
          <p:cNvCxnSpPr/>
          <p:nvPr userDrawn="1"/>
        </p:nvCxnSpPr>
        <p:spPr>
          <a:xfrm>
            <a:off x="999067" y="4954589"/>
            <a:ext cx="8153400"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100" y="1690871"/>
            <a:ext cx="7823200" cy="1474788"/>
          </a:xfrm>
        </p:spPr>
        <p:txBody>
          <a:bodyPr anchor="b" anchorCtr="0"/>
          <a:lstStyle>
            <a:lvl1pPr algn="ctr">
              <a:defRPr sz="4800" b="0" i="0" cap="none" baseline="0">
                <a:effectLst/>
              </a:defRPr>
            </a:lvl1pPr>
          </a:lstStyle>
          <a:p>
            <a:r>
              <a:rPr lang="en-US" dirty="0" smtClean="0"/>
              <a:t>Click to edit Master title style</a:t>
            </a:r>
            <a:endParaRPr dirty="0"/>
          </a:p>
        </p:txBody>
      </p:sp>
      <p:sp>
        <p:nvSpPr>
          <p:cNvPr id="3" name="Text Placeholder 2"/>
          <p:cNvSpPr>
            <a:spLocks noGrp="1"/>
          </p:cNvSpPr>
          <p:nvPr>
            <p:ph type="body" idx="1"/>
          </p:nvPr>
        </p:nvSpPr>
        <p:spPr>
          <a:xfrm>
            <a:off x="673100" y="3179106"/>
            <a:ext cx="7823200" cy="554694"/>
          </a:xfr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400" b="0" i="0" kern="1200">
                <a:gradFill>
                  <a:gsLst>
                    <a:gs pos="50000">
                      <a:schemeClr val="tx1">
                        <a:lumMod val="65000"/>
                        <a:lumOff val="35000"/>
                      </a:schemeClr>
                    </a:gs>
                    <a:gs pos="100000">
                      <a:schemeClr val="tx1">
                        <a:lumMod val="85000"/>
                        <a:lumOff val="15000"/>
                      </a:schemeClr>
                    </a:gs>
                  </a:gsLst>
                  <a:lin ang="5400000" scaled="0"/>
                </a:gradFill>
                <a:effectLst/>
                <a:latin typeface="Univers LT Std 57 Condensed"/>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7" name="Straight Connector 6"/>
          <p:cNvCxnSpPr/>
          <p:nvPr userDrawn="1"/>
        </p:nvCxnSpPr>
        <p:spPr>
          <a:xfrm>
            <a:off x="914400" y="3164071"/>
            <a:ext cx="8238067"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492625"/>
            <a:ext cx="3563470"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cxnSp>
        <p:nvCxnSpPr>
          <p:cNvPr id="8" name="Straight Connector 7"/>
          <p:cNvCxnSpPr/>
          <p:nvPr userDrawn="1"/>
        </p:nvCxnSpPr>
        <p:spPr>
          <a:xfrm>
            <a:off x="914400" y="1304544"/>
            <a:ext cx="8238067"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Picture Placeholder 10"/>
          <p:cNvSpPr>
            <a:spLocks noGrp="1"/>
          </p:cNvSpPr>
          <p:nvPr>
            <p:ph type="pic" sz="quarter" idx="13"/>
          </p:nvPr>
        </p:nvSpPr>
        <p:spPr>
          <a:xfrm>
            <a:off x="5147732" y="1447800"/>
            <a:ext cx="3462867" cy="4216400"/>
          </a:xfrm>
          <a:prstGeom prst="roundRect">
            <a:avLst>
              <a:gd name="adj" fmla="val 4391"/>
            </a:avLst>
          </a:prstGeom>
          <a:noFill/>
          <a:ln w="57150">
            <a:solidFill>
              <a:schemeClr val="bg1"/>
            </a:solidFill>
          </a:ln>
        </p:spPr>
        <p:style>
          <a:lnRef idx="1">
            <a:schemeClr val="accent1"/>
          </a:lnRef>
          <a:fillRef idx="3">
            <a:schemeClr val="accent1"/>
          </a:fillRef>
          <a:effectRef idx="2">
            <a:schemeClr val="accent1"/>
          </a:effectRef>
          <a:fontRef idx="none"/>
        </p:style>
        <p:txBody>
          <a:bodyPr vert="horz" lIns="91440" tIns="45720" rIns="91440" bIns="45720" rtlCol="0">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24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en-US" smtClean="0"/>
              <a:t>Click icon to add picture</a:t>
            </a:r>
            <a:endParaRPr/>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398"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398" y="2271714"/>
            <a:ext cx="3566160" cy="3536420"/>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658471"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8471" y="2271713"/>
            <a:ext cx="3566160" cy="353642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cxnSp>
        <p:nvCxnSpPr>
          <p:cNvPr id="10" name="Straight Connector 9"/>
          <p:cNvCxnSpPr/>
          <p:nvPr userDrawn="1"/>
        </p:nvCxnSpPr>
        <p:spPr>
          <a:xfrm>
            <a:off x="914400" y="1304544"/>
            <a:ext cx="8238067"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cxnSp>
        <p:nvCxnSpPr>
          <p:cNvPr id="6" name="Straight Connector 5"/>
          <p:cNvCxnSpPr/>
          <p:nvPr userDrawn="1"/>
        </p:nvCxnSpPr>
        <p:spPr>
          <a:xfrm>
            <a:off x="914400" y="1304544"/>
            <a:ext cx="8238067"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4000">
              <a:schemeClr val="bg2">
                <a:tint val="10000"/>
                <a:alpha val="80000"/>
                <a:satMod val="300000"/>
              </a:schemeClr>
            </a:gs>
            <a:gs pos="100000">
              <a:srgbClr val="CACED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1"/>
            <a:ext cx="7313613" cy="1264024"/>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r>
              <a:rPr lang="en-US" dirty="0" smtClean="0"/>
              <a:t>Click to edit Master title style</a:t>
            </a:r>
            <a:endParaRPr dirty="0"/>
          </a:p>
        </p:txBody>
      </p:sp>
      <p:sp>
        <p:nvSpPr>
          <p:cNvPr id="3" name="Text Placeholder 2"/>
          <p:cNvSpPr>
            <a:spLocks noGrp="1"/>
          </p:cNvSpPr>
          <p:nvPr>
            <p:ph type="body" idx="1"/>
          </p:nvPr>
        </p:nvSpPr>
        <p:spPr>
          <a:xfrm>
            <a:off x="914400" y="1747838"/>
            <a:ext cx="7313613" cy="4303338"/>
          </a:xfrm>
          <a:prstGeom prst="rect">
            <a:avLst/>
          </a:prstGeom>
          <a:effectLst/>
        </p:spPr>
        <p:txBody>
          <a:bodyPr vert="horz" lIns="91440" tIns="45720" rIns="91440" bIns="45720" rtlCol="0">
            <a:normAutofit/>
            <a:scene3d>
              <a:camera prst="orthographicFront"/>
              <a:lightRig rig="chilly" dir="t"/>
            </a:scene3d>
            <a:sp3d extrusionH="6350">
              <a:extrusionClr>
                <a:schemeClr val="bg1"/>
              </a:extrusionClr>
            </a:sp3d>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pic>
        <p:nvPicPr>
          <p:cNvPr id="11" name="Picture 10"/>
          <p:cNvPicPr>
            <a:picLocks noChangeAspect="1"/>
          </p:cNvPicPr>
          <p:nvPr/>
        </p:nvPicPr>
        <p:blipFill>
          <a:blip r:embed="rId12">
            <a:clrChange>
              <a:clrFrom>
                <a:srgbClr val="FFFFFF"/>
              </a:clrFrom>
              <a:clrTo>
                <a:srgbClr val="FFFFFF">
                  <a:alpha val="0"/>
                </a:srgbClr>
              </a:clrTo>
            </a:clrChange>
          </a:blip>
          <a:stretch>
            <a:fillRect/>
          </a:stretch>
        </p:blipFill>
        <p:spPr>
          <a:xfrm>
            <a:off x="7676148" y="144377"/>
            <a:ext cx="1275347" cy="1049943"/>
          </a:xfrm>
          <a:prstGeom prst="rect">
            <a:avLst/>
          </a:prstGeom>
        </p:spPr>
      </p:pic>
      <p:pic>
        <p:nvPicPr>
          <p:cNvPr id="6" name="Picture 5" descr="SWUC Logo.png"/>
          <p:cNvPicPr>
            <a:picLocks noChangeAspect="1"/>
          </p:cNvPicPr>
          <p:nvPr userDrawn="1"/>
        </p:nvPicPr>
        <p:blipFill>
          <a:blip r:embed="rId13">
            <a:clrChange>
              <a:clrFrom>
                <a:srgbClr val="FFFFFF"/>
              </a:clrFrom>
              <a:clrTo>
                <a:srgbClr val="FFFFFF">
                  <a:alpha val="0"/>
                </a:srgbClr>
              </a:clrTo>
            </a:clrChange>
            <a:lum bright="-14000" contrast="-20000"/>
          </a:blip>
          <a:srcRect r="82624"/>
          <a:stretch>
            <a:fillRect/>
          </a:stretch>
        </p:blipFill>
        <p:spPr>
          <a:xfrm>
            <a:off x="292100" y="6007179"/>
            <a:ext cx="622300" cy="596414"/>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 id="2147483691" r:id="rId3"/>
    <p:sldLayoutId id="2147483684" r:id="rId4"/>
    <p:sldLayoutId id="2147483685" r:id="rId5"/>
    <p:sldLayoutId id="2147483686" r:id="rId6"/>
    <p:sldLayoutId id="2147483687" r:id="rId7"/>
    <p:sldLayoutId id="2147483688" r:id="rId8"/>
    <p:sldLayoutId id="2147483689" r:id="rId9"/>
    <p:sldLayoutId id="2147483690" r:id="rId10"/>
  </p:sldLayoutIdLst>
  <p:transition spd="slow">
    <p:fade/>
  </p:transition>
  <p:txStyles>
    <p:titleStyle>
      <a:lvl1pPr algn="l" defTabSz="914400" rtl="0" eaLnBrk="1" latinLnBrk="0" hangingPunct="1">
        <a:lnSpc>
          <a:spcPts val="5600"/>
        </a:lnSpc>
        <a:spcBef>
          <a:spcPct val="0"/>
        </a:spcBef>
        <a:buNone/>
        <a:defRPr sz="4400" b="0" i="0" kern="1200" spc="-70" baseline="0">
          <a:solidFill>
            <a:srgbClr val="22403E"/>
          </a:solidFill>
          <a:effectLst/>
          <a:latin typeface="Univers LT Std 47 Cn Lt" pitchFamily="34" charset="0"/>
          <a:ea typeface="+mj-ea"/>
          <a:cs typeface="+mj-cs"/>
        </a:defRPr>
      </a:lvl1pPr>
    </p:titleStyle>
    <p:bodyStyle>
      <a:lvl1pPr marL="342900" indent="-342900" algn="l" defTabSz="914400" rtl="0" eaLnBrk="1" latinLnBrk="0" hangingPunct="1">
        <a:spcBef>
          <a:spcPts val="2000"/>
        </a:spcBef>
        <a:buClr>
          <a:srgbClr val="A1781F"/>
        </a:buClr>
        <a:buSzPct val="125000"/>
        <a:buFont typeface="Lucida Grande"/>
        <a:buChar char="‣"/>
        <a:defRPr sz="2400" kern="1200" spc="-70">
          <a:gradFill>
            <a:gsLst>
              <a:gs pos="50000">
                <a:schemeClr val="tx1">
                  <a:lumMod val="65000"/>
                  <a:lumOff val="35000"/>
                </a:schemeClr>
              </a:gs>
              <a:gs pos="100000">
                <a:schemeClr val="tx1">
                  <a:lumMod val="85000"/>
                  <a:lumOff val="15000"/>
                </a:schemeClr>
              </a:gs>
            </a:gsLst>
            <a:lin ang="5400000" scaled="0"/>
          </a:gradFill>
          <a:effectLst/>
          <a:latin typeface="Univers LT Std 57 Cn" pitchFamily="34" charset="0"/>
          <a:ea typeface="+mn-ea"/>
          <a:cs typeface="+mn-cs"/>
        </a:defRPr>
      </a:lvl1pPr>
      <a:lvl2pPr marL="685800" indent="-336550" algn="l" defTabSz="914400" rtl="0" eaLnBrk="1" latinLnBrk="0" hangingPunct="1">
        <a:spcBef>
          <a:spcPct val="20000"/>
        </a:spcBef>
        <a:buClr>
          <a:srgbClr val="A1781F"/>
        </a:buClr>
        <a:buSzPct val="125000"/>
        <a:buFont typeface="Lucida Grande"/>
        <a:buChar char="‣"/>
        <a:defRPr sz="2200" kern="1200" spc="-70">
          <a:gradFill>
            <a:gsLst>
              <a:gs pos="50000">
                <a:schemeClr val="tx1">
                  <a:lumMod val="65000"/>
                  <a:lumOff val="35000"/>
                </a:schemeClr>
              </a:gs>
              <a:gs pos="100000">
                <a:schemeClr val="tx1">
                  <a:lumMod val="85000"/>
                  <a:lumOff val="15000"/>
                </a:schemeClr>
              </a:gs>
            </a:gsLst>
            <a:lin ang="5400000" scaled="0"/>
          </a:gradFill>
          <a:effectLst/>
          <a:latin typeface="Univers LT Std 57 Cn" pitchFamily="34" charset="0"/>
          <a:ea typeface="+mn-ea"/>
          <a:cs typeface="+mn-cs"/>
        </a:defRPr>
      </a:lvl2pPr>
      <a:lvl3pPr marL="1035050" indent="-349250" algn="l" defTabSz="914400" rtl="0" eaLnBrk="1" latinLnBrk="0" hangingPunct="1">
        <a:spcBef>
          <a:spcPct val="20000"/>
        </a:spcBef>
        <a:buClr>
          <a:srgbClr val="A1781F"/>
        </a:buClr>
        <a:buSzPct val="125000"/>
        <a:buFont typeface="Lucida Grande"/>
        <a:buChar char="‣"/>
        <a:defRPr sz="2000" kern="1200" spc="-70">
          <a:gradFill>
            <a:gsLst>
              <a:gs pos="50000">
                <a:schemeClr val="tx1">
                  <a:lumMod val="65000"/>
                  <a:lumOff val="35000"/>
                </a:schemeClr>
              </a:gs>
              <a:gs pos="100000">
                <a:schemeClr val="tx1">
                  <a:lumMod val="85000"/>
                  <a:lumOff val="15000"/>
                </a:schemeClr>
              </a:gs>
            </a:gsLst>
            <a:lin ang="5400000" scaled="0"/>
          </a:gradFill>
          <a:effectLst/>
          <a:latin typeface="Univers LT Std 57 Cn" pitchFamily="34" charset="0"/>
          <a:ea typeface="+mn-ea"/>
          <a:cs typeface="+mn-cs"/>
        </a:defRPr>
      </a:lvl3pPr>
      <a:lvl4pPr marL="1371600" indent="-336550" algn="l" defTabSz="914400" rtl="0" eaLnBrk="1" latinLnBrk="0" hangingPunct="1">
        <a:spcBef>
          <a:spcPct val="20000"/>
        </a:spcBef>
        <a:buClr>
          <a:srgbClr val="A1781F"/>
        </a:buClr>
        <a:buSzPct val="125000"/>
        <a:buFont typeface="Lucida Grande"/>
        <a:buChar char="‣"/>
        <a:defRPr sz="1800" kern="1200" spc="-70">
          <a:gradFill>
            <a:gsLst>
              <a:gs pos="50000">
                <a:schemeClr val="tx1">
                  <a:lumMod val="65000"/>
                  <a:lumOff val="35000"/>
                </a:schemeClr>
              </a:gs>
              <a:gs pos="100000">
                <a:schemeClr val="tx1">
                  <a:lumMod val="85000"/>
                  <a:lumOff val="15000"/>
                </a:schemeClr>
              </a:gs>
            </a:gsLst>
            <a:lin ang="5400000" scaled="0"/>
          </a:gradFill>
          <a:effectLst/>
          <a:latin typeface="Univers LT Std 57 Cn" pitchFamily="34" charset="0"/>
          <a:ea typeface="+mn-ea"/>
          <a:cs typeface="+mn-cs"/>
        </a:defRPr>
      </a:lvl4pPr>
      <a:lvl5pPr marL="1720850" indent="-349250" algn="l" defTabSz="914400" rtl="0" eaLnBrk="1" latinLnBrk="0" hangingPunct="1">
        <a:spcBef>
          <a:spcPct val="20000"/>
        </a:spcBef>
        <a:buClr>
          <a:srgbClr val="A1781F"/>
        </a:buClr>
        <a:buSzPct val="125000"/>
        <a:buFont typeface="Lucida Grande"/>
        <a:buChar char="‣"/>
        <a:defRPr sz="1800" kern="1200" spc="-70">
          <a:gradFill>
            <a:gsLst>
              <a:gs pos="50000">
                <a:schemeClr val="tx1">
                  <a:lumMod val="65000"/>
                  <a:lumOff val="35000"/>
                </a:schemeClr>
              </a:gs>
              <a:gs pos="100000">
                <a:schemeClr val="tx1">
                  <a:lumMod val="85000"/>
                  <a:lumOff val="15000"/>
                </a:schemeClr>
              </a:gs>
            </a:gsLst>
            <a:lin ang="5400000" scaled="0"/>
          </a:gradFill>
          <a:effectLst/>
          <a:latin typeface="Univers LT Std 57 C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video" Target="file:///C:\Documents%20and%20Settings\jmathews\Desktop\God's%20Pie.wmv"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descr="Church.tif"/>
          <p:cNvPicPr>
            <a:picLocks noGrp="1" noChangeAspect="1"/>
          </p:cNvPicPr>
          <p:nvPr>
            <p:ph type="pic" sz="quarter" idx="13"/>
          </p:nvPr>
        </p:nvPicPr>
        <p:blipFill>
          <a:blip r:embed="rId3"/>
          <a:stretch>
            <a:fillRect/>
          </a:stretch>
        </p:blipFill>
        <p:spPr>
          <a:xfrm>
            <a:off x="4435328" y="824535"/>
            <a:ext cx="3893614" cy="2976452"/>
          </a:xfrm>
        </p:spPr>
      </p:pic>
      <p:sp>
        <p:nvSpPr>
          <p:cNvPr id="4" name="Title 3"/>
          <p:cNvSpPr>
            <a:spLocks noGrp="1"/>
          </p:cNvSpPr>
          <p:nvPr>
            <p:ph type="ctrTitle"/>
          </p:nvPr>
        </p:nvSpPr>
        <p:spPr>
          <a:xfrm>
            <a:off x="658368" y="1494096"/>
            <a:ext cx="3578163" cy="1692930"/>
          </a:xfrm>
        </p:spPr>
        <p:txBody>
          <a:bodyPr/>
          <a:lstStyle/>
          <a:p>
            <a:r>
              <a:rPr lang="en-US" dirty="0" smtClean="0"/>
              <a:t>On Thin Ice</a:t>
            </a:r>
            <a:endParaRPr lang="en-US" dirty="0"/>
          </a:p>
        </p:txBody>
      </p:sp>
      <p:sp>
        <p:nvSpPr>
          <p:cNvPr id="5" name="Subtitle 4"/>
          <p:cNvSpPr>
            <a:spLocks noGrp="1"/>
          </p:cNvSpPr>
          <p:nvPr>
            <p:ph type="subTitle" idx="1"/>
          </p:nvPr>
        </p:nvSpPr>
        <p:spPr>
          <a:xfrm>
            <a:off x="658368" y="4218169"/>
            <a:ext cx="7827264" cy="1474042"/>
          </a:xfrm>
        </p:spPr>
        <p:txBody>
          <a:bodyPr>
            <a:normAutofit/>
          </a:bodyPr>
          <a:lstStyle/>
          <a:p>
            <a:r>
              <a:rPr lang="en-US" dirty="0" smtClean="0">
                <a:latin typeface="Univers LT Std 67 Bold Condensed"/>
              </a:rPr>
              <a:t>Stewardship in a Postmodern Culture</a:t>
            </a:r>
            <a:br>
              <a:rPr lang="en-US" dirty="0" smtClean="0">
                <a:latin typeface="Univers LT Std 67 Bold Condensed"/>
              </a:rPr>
            </a:br>
            <a:r>
              <a:rPr lang="en-US" dirty="0" smtClean="0">
                <a:latin typeface="Univers LT Std 67 Bold Condensed"/>
              </a:rPr>
              <a:t> Stewardship in the Church</a:t>
            </a:r>
            <a:br>
              <a:rPr lang="en-US" dirty="0" smtClean="0">
                <a:latin typeface="Univers LT Std 67 Bold Condensed"/>
              </a:rPr>
            </a:br>
            <a:r>
              <a:rPr lang="en-US" dirty="0" smtClean="0">
                <a:latin typeface="Univers LT Std 67 Bold Condensed"/>
              </a:rPr>
              <a:t>Stewardship in the Bible</a:t>
            </a:r>
          </a:p>
        </p:txBody>
      </p:sp>
      <p:pic>
        <p:nvPicPr>
          <p:cNvPr id="9" name="Picture 8" descr="SWUC Logo.png"/>
          <p:cNvPicPr>
            <a:picLocks noChangeAspect="1"/>
          </p:cNvPicPr>
          <p:nvPr/>
        </p:nvPicPr>
        <p:blipFill>
          <a:blip r:embed="rId4">
            <a:clrChange>
              <a:clrFrom>
                <a:srgbClr val="FFFFFF"/>
              </a:clrFrom>
              <a:clrTo>
                <a:srgbClr val="FFFFFF">
                  <a:alpha val="0"/>
                </a:srgbClr>
              </a:clrTo>
            </a:clrChange>
            <a:lum bright="-14000" contrast="-20000"/>
          </a:blip>
          <a:stretch>
            <a:fillRect/>
          </a:stretch>
        </p:blipFill>
        <p:spPr>
          <a:xfrm>
            <a:off x="5257800" y="5918279"/>
            <a:ext cx="3581320" cy="596414"/>
          </a:xfrm>
          <a:prstGeom prst="rect">
            <a:avLst/>
          </a:prstGeom>
        </p:spPr>
      </p:pic>
      <p:cxnSp>
        <p:nvCxnSpPr>
          <p:cNvPr id="10" name="Straight Connector 9"/>
          <p:cNvCxnSpPr/>
          <p:nvPr/>
        </p:nvCxnSpPr>
        <p:spPr>
          <a:xfrm>
            <a:off x="999067" y="4068249"/>
            <a:ext cx="8153400" cy="1588"/>
          </a:xfrm>
          <a:prstGeom prst="line">
            <a:avLst/>
          </a:prstGeom>
          <a:ln w="19050" cap="flat" cmpd="sng" algn="ctr">
            <a:solidFill>
              <a:schemeClr val="tx2">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Postmodern Stewardship</a:t>
            </a:r>
            <a:endParaRPr lang="en-US" sz="4000" dirty="0"/>
          </a:p>
        </p:txBody>
      </p:sp>
      <p:sp>
        <p:nvSpPr>
          <p:cNvPr id="3" name="Content Placeholder 2"/>
          <p:cNvSpPr>
            <a:spLocks noGrp="1"/>
          </p:cNvSpPr>
          <p:nvPr>
            <p:ph sz="half" idx="1"/>
          </p:nvPr>
        </p:nvSpPr>
        <p:spPr>
          <a:xfrm>
            <a:off x="759854" y="1492625"/>
            <a:ext cx="3718016" cy="4316786"/>
          </a:xfrm>
        </p:spPr>
        <p:txBody>
          <a:bodyPr>
            <a:normAutofit lnSpcReduction="10000"/>
          </a:bodyPr>
          <a:lstStyle/>
          <a:p>
            <a:pPr marL="457200" indent="-457200">
              <a:buFont typeface="+mj-lt"/>
              <a:buAutoNum type="arabicPeriod"/>
            </a:pPr>
            <a:r>
              <a:rPr lang="en-US" b="1" dirty="0" smtClean="0">
                <a:latin typeface="Univers LT Std 67 Bold Condensed"/>
              </a:rPr>
              <a:t>Giving is your business and no one else’s</a:t>
            </a:r>
          </a:p>
          <a:p>
            <a:pPr marL="457200" indent="-457200">
              <a:buFont typeface="+mj-lt"/>
              <a:buAutoNum type="arabicPeriod"/>
            </a:pPr>
            <a:r>
              <a:rPr lang="en-US" b="1" dirty="0" smtClean="0">
                <a:latin typeface="Univers LT Std 67 Bold Condensed"/>
              </a:rPr>
              <a:t>Giving is whatever you want it to be.</a:t>
            </a:r>
          </a:p>
          <a:p>
            <a:pPr marL="457200" indent="-457200">
              <a:buFont typeface="+mj-lt"/>
              <a:buAutoNum type="arabicPeriod"/>
            </a:pPr>
            <a:r>
              <a:rPr lang="en-US" b="1" dirty="0" smtClean="0">
                <a:latin typeface="Univers LT Std 67 Bold Condensed"/>
              </a:rPr>
              <a:t>You create your own ethics about giving</a:t>
            </a:r>
          </a:p>
          <a:p>
            <a:pPr marL="457200" indent="-457200">
              <a:buFont typeface="+mj-lt"/>
              <a:buAutoNum type="arabicPeriod"/>
            </a:pPr>
            <a:r>
              <a:rPr lang="en-US" b="1" dirty="0" smtClean="0">
                <a:latin typeface="Univers LT Std 67 Bold Condensed"/>
              </a:rPr>
              <a:t>It departs from any sound point of reference or what the Bible refers to as landmarks or </a:t>
            </a:r>
            <a:r>
              <a:rPr lang="en-US" b="1" dirty="0" err="1" smtClean="0">
                <a:latin typeface="Univers LT Std 67 Bold Condensed"/>
              </a:rPr>
              <a:t>waymarks</a:t>
            </a:r>
            <a:r>
              <a:rPr lang="en-US" b="1" dirty="0" smtClean="0">
                <a:latin typeface="Univers LT Std 67 Bold Condensed"/>
              </a:rPr>
              <a:t>.    (God’s Pie)</a:t>
            </a:r>
            <a:endParaRPr lang="en-US" b="1" dirty="0">
              <a:latin typeface="Univers LT Std 67 Bold Condensed"/>
            </a:endParaRPr>
          </a:p>
        </p:txBody>
      </p:sp>
      <p:pic>
        <p:nvPicPr>
          <p:cNvPr id="5" name="Picture Placeholder 4" descr="offering-plate1.jpg"/>
          <p:cNvPicPr>
            <a:picLocks noGrp="1" noChangeAspect="1"/>
          </p:cNvPicPr>
          <p:nvPr>
            <p:ph type="pic" sz="quarter" idx="13"/>
          </p:nvPr>
        </p:nvPicPr>
        <p:blipFill>
          <a:blip r:embed="rId3"/>
          <a:srcRect l="16644" t="2317" r="15861" b="1713"/>
          <a:stretch>
            <a:fillRect/>
          </a:stretch>
        </p:blipFill>
        <p:spPr>
          <a:xfrm>
            <a:off x="5041613" y="1492625"/>
            <a:ext cx="3337617" cy="3148441"/>
          </a:xfr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church</a:t>
            </a:r>
            <a:endParaRPr lang="en-US" sz="4000" dirty="0"/>
          </a:p>
        </p:txBody>
      </p:sp>
      <p:sp>
        <p:nvSpPr>
          <p:cNvPr id="4" name="Text Placeholder 3"/>
          <p:cNvSpPr>
            <a:spLocks noGrp="1"/>
          </p:cNvSpPr>
          <p:nvPr>
            <p:ph type="body" sz="half" idx="2"/>
          </p:nvPr>
        </p:nvSpPr>
        <p:spPr>
          <a:xfrm>
            <a:off x="359850" y="2768958"/>
            <a:ext cx="2009863" cy="1595973"/>
          </a:xfrm>
        </p:spPr>
        <p:txBody>
          <a:bodyPr>
            <a:normAutofit/>
          </a:bodyPr>
          <a:lstStyle/>
          <a:p>
            <a:pPr algn="ctr"/>
            <a:r>
              <a:rPr lang="en-US" sz="3700" b="1" dirty="0" smtClean="0">
                <a:latin typeface="Univers LT Std 67 Bold Condensed"/>
              </a:rPr>
              <a:t>God’s</a:t>
            </a:r>
          </a:p>
          <a:p>
            <a:pPr algn="ctr"/>
            <a:r>
              <a:rPr lang="en-US" sz="3700" b="1" dirty="0" smtClean="0">
                <a:latin typeface="Univers LT Std 67 Bold Condensed"/>
              </a:rPr>
              <a:t> Pie</a:t>
            </a:r>
            <a:endParaRPr lang="en-US" sz="3700" b="1" dirty="0">
              <a:latin typeface="Univers LT Std 67 Bold Condensed"/>
            </a:endParaRPr>
          </a:p>
        </p:txBody>
      </p:sp>
      <p:pic>
        <p:nvPicPr>
          <p:cNvPr id="7" name="God's Pie.wmv">
            <a:hlinkClick r:id="" action="ppaction://media"/>
          </p:cNvPr>
          <p:cNvPicPr>
            <a:picLocks noGrp="1" noRot="1" noChangeAspect="1"/>
          </p:cNvPicPr>
          <p:nvPr>
            <p:ph idx="1"/>
            <a:videoFile r:link="rId1"/>
          </p:nvPr>
        </p:nvPicPr>
        <p:blipFill>
          <a:blip r:embed="rId4"/>
          <a:stretch>
            <a:fillRect/>
          </a:stretch>
        </p:blipFill>
        <p:spPr>
          <a:xfrm>
            <a:off x="2738802" y="1970466"/>
            <a:ext cx="5856558" cy="331022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church</a:t>
            </a:r>
            <a:endParaRPr lang="en-US" sz="4000" dirty="0"/>
          </a:p>
        </p:txBody>
      </p:sp>
      <p:sp>
        <p:nvSpPr>
          <p:cNvPr id="3" name="Content Placeholder 2"/>
          <p:cNvSpPr>
            <a:spLocks noGrp="1"/>
          </p:cNvSpPr>
          <p:nvPr>
            <p:ph sz="half" idx="1"/>
          </p:nvPr>
        </p:nvSpPr>
        <p:spPr>
          <a:xfrm>
            <a:off x="721217" y="1661374"/>
            <a:ext cx="3756653" cy="4316786"/>
          </a:xfrm>
        </p:spPr>
        <p:txBody>
          <a:bodyPr/>
          <a:lstStyle/>
          <a:p>
            <a:r>
              <a:rPr lang="en-US" b="1" dirty="0" smtClean="0">
                <a:latin typeface="Univers LT Std 67 Bold Condensed"/>
              </a:rPr>
              <a:t>Church member spending is similar to that of Americans in general.</a:t>
            </a:r>
          </a:p>
          <a:p>
            <a:r>
              <a:rPr lang="en-US" b="1" dirty="0" smtClean="0">
                <a:latin typeface="Univers LT Std 67 Bold Condensed"/>
              </a:rPr>
              <a:t>Clergy resistance</a:t>
            </a:r>
          </a:p>
          <a:p>
            <a:r>
              <a:rPr lang="en-US" b="1" dirty="0" smtClean="0">
                <a:latin typeface="Univers LT Std 67 Bold Condensed"/>
              </a:rPr>
              <a:t>Faith and money are not connected</a:t>
            </a:r>
          </a:p>
          <a:p>
            <a:r>
              <a:rPr lang="en-US" b="1" dirty="0" smtClean="0">
                <a:latin typeface="Univers LT Std 67 Bold Condensed"/>
              </a:rPr>
              <a:t>The Scarcity ‘Syndrome’</a:t>
            </a:r>
          </a:p>
          <a:p>
            <a:endParaRPr lang="en-US" dirty="0" smtClean="0"/>
          </a:p>
        </p:txBody>
      </p:sp>
      <p:pic>
        <p:nvPicPr>
          <p:cNvPr id="5" name="Picture Placeholder 4" descr="Church.tif"/>
          <p:cNvPicPr>
            <a:picLocks noGrp="1" noChangeAspect="1"/>
          </p:cNvPicPr>
          <p:nvPr>
            <p:ph type="pic" sz="quarter" idx="13"/>
          </p:nvPr>
        </p:nvPicPr>
        <p:blipFill>
          <a:blip r:embed="rId3"/>
          <a:srcRect l="24285" t="2614" r="11048" b="2423"/>
          <a:stretch>
            <a:fillRect/>
          </a:stretch>
        </p:blipFill>
        <p:spPr>
          <a:xfrm>
            <a:off x="4932618" y="1492626"/>
            <a:ext cx="3681160" cy="4131812"/>
          </a:xfrm>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church</a:t>
            </a:r>
            <a:endParaRPr lang="en-US" sz="4000" dirty="0"/>
          </a:p>
        </p:txBody>
      </p:sp>
      <p:sp>
        <p:nvSpPr>
          <p:cNvPr id="3" name="Content Placeholder 2"/>
          <p:cNvSpPr>
            <a:spLocks noGrp="1"/>
          </p:cNvSpPr>
          <p:nvPr>
            <p:ph sz="half" idx="1"/>
          </p:nvPr>
        </p:nvSpPr>
        <p:spPr>
          <a:xfrm>
            <a:off x="721217" y="1661374"/>
            <a:ext cx="3756653" cy="4584880"/>
          </a:xfrm>
        </p:spPr>
        <p:txBody>
          <a:bodyPr>
            <a:normAutofit lnSpcReduction="10000"/>
          </a:bodyPr>
          <a:lstStyle/>
          <a:p>
            <a:r>
              <a:rPr lang="en-US" b="1" dirty="0" smtClean="0">
                <a:latin typeface="Univers LT Std 67 Bold Condensed"/>
              </a:rPr>
              <a:t>90% of today’s churches have no stewardship plan for financial training for the church or individuals.</a:t>
            </a:r>
          </a:p>
          <a:p>
            <a:r>
              <a:rPr lang="en-US" b="1" dirty="0" smtClean="0">
                <a:latin typeface="Univers LT Std 67 Bold Condensed"/>
              </a:rPr>
              <a:t>52% of church buildings are mortgaged</a:t>
            </a:r>
          </a:p>
          <a:p>
            <a:r>
              <a:rPr lang="en-US" b="1" dirty="0" smtClean="0">
                <a:latin typeface="Univers LT Std 67 Bold Condensed"/>
              </a:rPr>
              <a:t>Average Christian giving is approx. 2%</a:t>
            </a:r>
          </a:p>
          <a:p>
            <a:r>
              <a:rPr lang="en-US" b="1" dirty="0" smtClean="0">
                <a:latin typeface="Univers LT Std 67 Bold Condensed"/>
              </a:rPr>
              <a:t>85% of Pastors surveyed do not feel comfortable teaching about stewardship. </a:t>
            </a:r>
          </a:p>
          <a:p>
            <a:endParaRPr lang="en-US" dirty="0" smtClean="0"/>
          </a:p>
        </p:txBody>
      </p:sp>
      <p:pic>
        <p:nvPicPr>
          <p:cNvPr id="5" name="Picture Placeholder 4" descr="Church.tif"/>
          <p:cNvPicPr>
            <a:picLocks noGrp="1" noChangeAspect="1"/>
          </p:cNvPicPr>
          <p:nvPr>
            <p:ph type="pic" sz="quarter" idx="13"/>
          </p:nvPr>
        </p:nvPicPr>
        <p:blipFill>
          <a:blip r:embed="rId3"/>
          <a:srcRect l="24285" t="2614" r="11048" b="2423"/>
          <a:stretch>
            <a:fillRect/>
          </a:stretch>
        </p:blipFill>
        <p:spPr>
          <a:xfrm>
            <a:off x="4932618" y="1492626"/>
            <a:ext cx="3681160" cy="4131812"/>
          </a:xfrm>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church</a:t>
            </a:r>
            <a:endParaRPr lang="en-US" sz="4000" dirty="0"/>
          </a:p>
        </p:txBody>
      </p:sp>
      <p:sp>
        <p:nvSpPr>
          <p:cNvPr id="3" name="Content Placeholder 2"/>
          <p:cNvSpPr>
            <a:spLocks noGrp="1"/>
          </p:cNvSpPr>
          <p:nvPr>
            <p:ph sz="half" idx="1"/>
          </p:nvPr>
        </p:nvSpPr>
        <p:spPr>
          <a:xfrm>
            <a:off x="682580" y="1492625"/>
            <a:ext cx="3795290" cy="4316786"/>
          </a:xfrm>
        </p:spPr>
        <p:txBody>
          <a:bodyPr>
            <a:normAutofit/>
          </a:bodyPr>
          <a:lstStyle/>
          <a:p>
            <a:r>
              <a:rPr lang="en-US" b="1" dirty="0" smtClean="0">
                <a:latin typeface="Univers LT Std 67 Bold Condensed"/>
              </a:rPr>
              <a:t>There has been a more than 30-year decline in the percentage Christians give to their churches.  Depending on the denomination.</a:t>
            </a:r>
          </a:p>
          <a:p>
            <a:r>
              <a:rPr lang="en-US" b="1" dirty="0" smtClean="0">
                <a:latin typeface="Univers LT Std 67 Bold Condensed"/>
              </a:rPr>
              <a:t>As many as 35% of church attendee giving records are blank— $ 0 of recorded offerings given.</a:t>
            </a:r>
          </a:p>
        </p:txBody>
      </p:sp>
      <p:pic>
        <p:nvPicPr>
          <p:cNvPr id="5" name="Picture Placeholder 4" descr="Church.tif"/>
          <p:cNvPicPr>
            <a:picLocks noGrp="1" noChangeAspect="1"/>
          </p:cNvPicPr>
          <p:nvPr>
            <p:ph type="pic" sz="quarter" idx="13"/>
          </p:nvPr>
        </p:nvPicPr>
        <p:blipFill>
          <a:blip r:embed="rId3"/>
          <a:srcRect l="24285" t="2614" r="11048" b="2423"/>
          <a:stretch>
            <a:fillRect/>
          </a:stretch>
        </p:blipFill>
        <p:spPr>
          <a:xfrm>
            <a:off x="4932618" y="1492626"/>
            <a:ext cx="3681160" cy="4131812"/>
          </a:xfrm>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church</a:t>
            </a:r>
            <a:endParaRPr lang="en-US" sz="4000" dirty="0"/>
          </a:p>
        </p:txBody>
      </p:sp>
      <p:sp>
        <p:nvSpPr>
          <p:cNvPr id="3" name="Content Placeholder 2"/>
          <p:cNvSpPr>
            <a:spLocks noGrp="1"/>
          </p:cNvSpPr>
          <p:nvPr>
            <p:ph sz="half" idx="1"/>
          </p:nvPr>
        </p:nvSpPr>
        <p:spPr>
          <a:xfrm>
            <a:off x="463639" y="1492625"/>
            <a:ext cx="4468979" cy="4316786"/>
          </a:xfrm>
        </p:spPr>
        <p:txBody>
          <a:bodyPr>
            <a:normAutofit/>
          </a:bodyPr>
          <a:lstStyle/>
          <a:p>
            <a:r>
              <a:rPr lang="en-US" b="1" dirty="0" smtClean="0">
                <a:latin typeface="Univers LT Std 67 Bold Condensed"/>
              </a:rPr>
              <a:t>The world would be transformed,</a:t>
            </a:r>
          </a:p>
          <a:p>
            <a:r>
              <a:rPr lang="en-US" b="1" dirty="0" smtClean="0">
                <a:latin typeface="Univers LT Std 67 Bold Condensed"/>
              </a:rPr>
              <a:t>If north America multi-denominational church members average 10% giving.</a:t>
            </a:r>
          </a:p>
          <a:p>
            <a:r>
              <a:rPr lang="en-US" b="1" dirty="0" smtClean="0">
                <a:latin typeface="Univers LT Std 67 Bold Condensed"/>
              </a:rPr>
              <a:t>World poverty would be completely eliminated. </a:t>
            </a:r>
          </a:p>
        </p:txBody>
      </p:sp>
      <p:pic>
        <p:nvPicPr>
          <p:cNvPr id="5" name="Picture Placeholder 4" descr="Church.tif"/>
          <p:cNvPicPr>
            <a:picLocks noGrp="1" noChangeAspect="1"/>
          </p:cNvPicPr>
          <p:nvPr>
            <p:ph type="pic" sz="quarter" idx="13"/>
          </p:nvPr>
        </p:nvPicPr>
        <p:blipFill>
          <a:blip r:embed="rId3"/>
          <a:srcRect l="24285" t="2614" r="11048" b="2423"/>
          <a:stretch>
            <a:fillRect/>
          </a:stretch>
        </p:blipFill>
        <p:spPr>
          <a:xfrm>
            <a:off x="4932618" y="1492626"/>
            <a:ext cx="3681160" cy="4131812"/>
          </a:xfrm>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3" descr="Ngwenye1.png"/>
          <p:cNvPicPr>
            <a:picLocks noChangeAspect="1"/>
          </p:cNvPicPr>
          <p:nvPr/>
        </p:nvPicPr>
        <p:blipFill>
          <a:blip r:embed="rId3"/>
          <a:srcRect l="2452" r="2377" b="16462"/>
          <a:stretch>
            <a:fillRect/>
          </a:stretch>
        </p:blipFill>
        <p:spPr>
          <a:xfrm>
            <a:off x="346841" y="228674"/>
            <a:ext cx="5286704" cy="3058511"/>
          </a:xfrm>
          <a:prstGeom prst="roundRect">
            <a:avLst>
              <a:gd name="adj" fmla="val 8881"/>
            </a:avLst>
          </a:prstGeom>
          <a:noFill/>
          <a:ln w="57150" cap="flat" cmpd="sng" algn="ctr">
            <a:solidFill>
              <a:schemeClr val="bg1"/>
            </a:solidFill>
            <a:prstDash val="solid"/>
          </a:ln>
          <a:effectLst>
            <a:reflection blurRad="101600" stA="26000" endPos="20000" dist="12700" dir="5400000" sy="-100000" rotWithShape="0"/>
          </a:effectLst>
        </p:spPr>
      </p:pic>
      <p:sp>
        <p:nvSpPr>
          <p:cNvPr id="10" name="Title 9"/>
          <p:cNvSpPr>
            <a:spLocks noGrp="1"/>
          </p:cNvSpPr>
          <p:nvPr>
            <p:ph type="title" idx="4294967295"/>
          </p:nvPr>
        </p:nvSpPr>
        <p:spPr>
          <a:xfrm>
            <a:off x="5948856" y="1177159"/>
            <a:ext cx="3195144" cy="1263650"/>
          </a:xfrm>
        </p:spPr>
        <p:txBody>
          <a:bodyPr/>
          <a:lstStyle/>
          <a:p>
            <a:r>
              <a:rPr lang="en-US" sz="3600" dirty="0" smtClean="0"/>
              <a:t>Seventh-day</a:t>
            </a:r>
            <a:br>
              <a:rPr lang="en-US" sz="3600" dirty="0" smtClean="0"/>
            </a:br>
            <a:r>
              <a:rPr lang="en-US" sz="3600" dirty="0" smtClean="0"/>
              <a:t>Adventist Church</a:t>
            </a:r>
            <a:endParaRPr lang="en-US" sz="3600" dirty="0"/>
          </a:p>
        </p:txBody>
      </p:sp>
      <p:pic>
        <p:nvPicPr>
          <p:cNvPr id="15" name="Picture Placeholder 13" descr="Ngwenye1.png"/>
          <p:cNvPicPr>
            <a:picLocks noChangeAspect="1"/>
          </p:cNvPicPr>
          <p:nvPr/>
        </p:nvPicPr>
        <p:blipFill>
          <a:blip r:embed="rId4"/>
          <a:srcRect l="842" t="13702" r="842"/>
          <a:stretch>
            <a:fillRect/>
          </a:stretch>
        </p:blipFill>
        <p:spPr>
          <a:xfrm>
            <a:off x="4370281" y="3342288"/>
            <a:ext cx="4374323" cy="2575035"/>
          </a:xfrm>
          <a:prstGeom prst="roundRect">
            <a:avLst>
              <a:gd name="adj" fmla="val 8881"/>
            </a:avLst>
          </a:prstGeom>
          <a:noFill/>
          <a:ln w="57150" cap="flat" cmpd="sng" algn="ctr">
            <a:solidFill>
              <a:schemeClr val="bg1"/>
            </a:solidFill>
            <a:prstDash val="solid"/>
          </a:ln>
          <a:effectLst>
            <a:reflection blurRad="101600" stA="26000" endPos="20000" dist="12700" dir="5400000" sy="-100000" rotWithShape="0"/>
          </a:effectLst>
        </p:spPr>
      </p:pic>
      <p:sp>
        <p:nvSpPr>
          <p:cNvPr id="17" name="Title 9"/>
          <p:cNvSpPr txBox="1">
            <a:spLocks/>
          </p:cNvSpPr>
          <p:nvPr/>
        </p:nvSpPr>
        <p:spPr>
          <a:xfrm>
            <a:off x="598275" y="4046483"/>
            <a:ext cx="2969173" cy="1263650"/>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pPr marL="0" marR="0" lvl="0" indent="0" algn="l" defTabSz="914400" rtl="0" eaLnBrk="1" fontAlgn="auto" latinLnBrk="0" hangingPunct="1">
              <a:lnSpc>
                <a:spcPts val="5600"/>
              </a:lnSpc>
              <a:spcBef>
                <a:spcPct val="0"/>
              </a:spcBef>
              <a:spcAft>
                <a:spcPts val="0"/>
              </a:spcAft>
              <a:buClrTx/>
              <a:buSzTx/>
              <a:buFontTx/>
              <a:buNone/>
              <a:tabLst/>
              <a:defRPr/>
            </a:pPr>
            <a:r>
              <a:rPr kumimoji="0" lang="en-US" sz="3400" b="0" i="0" u="none" strike="noStrike" kern="1200" cap="none" spc="-70" normalizeH="0" baseline="0" noProof="0" dirty="0" err="1" smtClean="0">
                <a:ln>
                  <a:noFill/>
                </a:ln>
                <a:solidFill>
                  <a:srgbClr val="22403E"/>
                </a:solidFill>
                <a:effectLst/>
                <a:uLnTx/>
                <a:uFillTx/>
                <a:latin typeface="Univers LT Std 47 Cn Lt" pitchFamily="34" charset="0"/>
                <a:ea typeface="+mj-ea"/>
                <a:cs typeface="+mj-cs"/>
              </a:rPr>
              <a:t>Ngwenya</a:t>
            </a:r>
            <a:r>
              <a:rPr kumimoji="0" lang="en-US" sz="3400" b="0" i="0" u="none" strike="noStrike" kern="1200" cap="none" spc="-70" normalizeH="0" baseline="0" noProof="0" dirty="0" smtClean="0">
                <a:ln>
                  <a:noFill/>
                </a:ln>
                <a:solidFill>
                  <a:srgbClr val="22403E"/>
                </a:solidFill>
                <a:effectLst/>
                <a:uLnTx/>
                <a:uFillTx/>
                <a:latin typeface="Univers LT Std 47 Cn Lt" pitchFamily="34" charset="0"/>
                <a:ea typeface="+mj-ea"/>
                <a:cs typeface="+mj-cs"/>
              </a:rPr>
              <a:t>, Zambia</a:t>
            </a:r>
            <a:endParaRPr kumimoji="0" lang="en-US" sz="3400" b="0" i="0" u="none" strike="noStrike" kern="1200" cap="none" spc="-70" normalizeH="0" baseline="0" noProof="0" dirty="0">
              <a:ln>
                <a:noFill/>
              </a:ln>
              <a:solidFill>
                <a:srgbClr val="22403E"/>
              </a:solidFill>
              <a:effectLst/>
              <a:uLnTx/>
              <a:uFillTx/>
              <a:latin typeface="Univers LT Std 47 Cn Lt" pitchFamily="34" charset="0"/>
              <a:ea typeface="+mj-ea"/>
              <a:cs typeface="+mj-cs"/>
            </a:endParaRP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church</a:t>
            </a:r>
            <a:endParaRPr lang="en-US" sz="4000" dirty="0"/>
          </a:p>
        </p:txBody>
      </p:sp>
      <p:sp>
        <p:nvSpPr>
          <p:cNvPr id="3" name="Content Placeholder 2"/>
          <p:cNvSpPr>
            <a:spLocks noGrp="1"/>
          </p:cNvSpPr>
          <p:nvPr>
            <p:ph sz="half" idx="1"/>
          </p:nvPr>
        </p:nvSpPr>
        <p:spPr/>
        <p:txBody>
          <a:bodyPr>
            <a:normAutofit/>
          </a:bodyPr>
          <a:lstStyle/>
          <a:p>
            <a:r>
              <a:rPr lang="en-US" b="1" dirty="0" smtClean="0">
                <a:latin typeface="Univers LT Std 67 Bold Condensed"/>
              </a:rPr>
              <a:t>Clergy do not find satisfaction in dealing with financial matters</a:t>
            </a:r>
          </a:p>
          <a:p>
            <a:r>
              <a:rPr lang="en-US" b="1" dirty="0" smtClean="0">
                <a:latin typeface="Univers LT Std 67 Bold Condensed"/>
              </a:rPr>
              <a:t>Money talk will alienate church members</a:t>
            </a:r>
          </a:p>
          <a:p>
            <a:r>
              <a:rPr lang="en-US" b="1" dirty="0" smtClean="0">
                <a:latin typeface="Univers LT Std 67 Bold Condensed"/>
              </a:rPr>
              <a:t>Clergy struggle with their own finances.</a:t>
            </a:r>
          </a:p>
        </p:txBody>
      </p:sp>
      <p:pic>
        <p:nvPicPr>
          <p:cNvPr id="5" name="Picture Placeholder 4" descr="Church.tif"/>
          <p:cNvPicPr>
            <a:picLocks noGrp="1" noChangeAspect="1"/>
          </p:cNvPicPr>
          <p:nvPr>
            <p:ph type="pic" sz="quarter" idx="13"/>
          </p:nvPr>
        </p:nvPicPr>
        <p:blipFill>
          <a:blip r:embed="rId3"/>
          <a:srcRect l="24285" t="2614" r="11048" b="2423"/>
          <a:stretch>
            <a:fillRect/>
          </a:stretch>
        </p:blipFill>
        <p:spPr>
          <a:xfrm>
            <a:off x="4932618" y="1492626"/>
            <a:ext cx="3681160" cy="4131812"/>
          </a:xfrm>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church</a:t>
            </a:r>
            <a:endParaRPr lang="en-US" sz="4000" dirty="0"/>
          </a:p>
        </p:txBody>
      </p:sp>
      <p:sp>
        <p:nvSpPr>
          <p:cNvPr id="3" name="Content Placeholder 2"/>
          <p:cNvSpPr>
            <a:spLocks noGrp="1"/>
          </p:cNvSpPr>
          <p:nvPr>
            <p:ph sz="half" idx="1"/>
          </p:nvPr>
        </p:nvSpPr>
        <p:spPr>
          <a:xfrm>
            <a:off x="502276" y="1492625"/>
            <a:ext cx="4430341" cy="4316786"/>
          </a:xfrm>
        </p:spPr>
        <p:txBody>
          <a:bodyPr>
            <a:noAutofit/>
          </a:bodyPr>
          <a:lstStyle/>
          <a:p>
            <a:r>
              <a:rPr lang="en-US" b="1" dirty="0" smtClean="0">
                <a:latin typeface="Univers LT Std 67 Bold Condensed"/>
              </a:rPr>
              <a:t>“The problem with many Christians today is that they are not Biblical thinkers…</a:t>
            </a:r>
            <a:br>
              <a:rPr lang="en-US" b="1" dirty="0" smtClean="0">
                <a:latin typeface="Univers LT Std 67 Bold Condensed"/>
              </a:rPr>
            </a:br>
            <a:r>
              <a:rPr lang="en-US" b="1" dirty="0" smtClean="0">
                <a:latin typeface="Univers LT Std 67 Bold Condensed"/>
              </a:rPr>
              <a:t>but merely saved humanists.” </a:t>
            </a:r>
            <a:br>
              <a:rPr lang="en-US" b="1" dirty="0" smtClean="0">
                <a:latin typeface="Univers LT Std 67 Bold Condensed"/>
              </a:rPr>
            </a:br>
            <a:r>
              <a:rPr lang="en-US" b="1" dirty="0" smtClean="0">
                <a:latin typeface="Univers LT Std 67 Bold Condensed"/>
              </a:rPr>
              <a:t>—John </a:t>
            </a:r>
            <a:r>
              <a:rPr lang="en-US" b="1" dirty="0" err="1" smtClean="0">
                <a:latin typeface="Univers LT Std 67 Bold Condensed"/>
              </a:rPr>
              <a:t>Camuta</a:t>
            </a:r>
            <a:endParaRPr lang="en-US" b="1" dirty="0" smtClean="0">
              <a:latin typeface="Univers LT Std 67 Bold Condensed"/>
            </a:endParaRPr>
          </a:p>
          <a:p>
            <a:r>
              <a:rPr lang="en-US" b="1" dirty="0" smtClean="0">
                <a:latin typeface="Univers LT Std 67 Bold Condensed"/>
              </a:rPr>
              <a:t>Our stewardship of money looks more like Postmodern rather than a practice of Biblical stewardship of money. </a:t>
            </a:r>
          </a:p>
          <a:p>
            <a:r>
              <a:rPr lang="en-US" b="1" dirty="0" smtClean="0">
                <a:latin typeface="Univers LT Std 67 Bold Condensed"/>
              </a:rPr>
              <a:t>We are saying one thing but do another</a:t>
            </a:r>
          </a:p>
        </p:txBody>
      </p:sp>
      <p:pic>
        <p:nvPicPr>
          <p:cNvPr id="5" name="Picture Placeholder 4" descr="Church.tif"/>
          <p:cNvPicPr>
            <a:picLocks noGrp="1" noChangeAspect="1"/>
          </p:cNvPicPr>
          <p:nvPr>
            <p:ph type="pic" sz="quarter" idx="13"/>
          </p:nvPr>
        </p:nvPicPr>
        <p:blipFill>
          <a:blip r:embed="rId3"/>
          <a:srcRect l="24285" t="2614" r="11048" b="2423"/>
          <a:stretch>
            <a:fillRect/>
          </a:stretch>
        </p:blipFill>
        <p:spPr>
          <a:xfrm>
            <a:off x="4932618" y="1492626"/>
            <a:ext cx="3681160" cy="4131812"/>
          </a:xfrm>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914400" y="1492625"/>
            <a:ext cx="4227584" cy="4316786"/>
          </a:xfrm>
        </p:spPr>
        <p:txBody>
          <a:bodyPr>
            <a:normAutofit/>
          </a:bodyPr>
          <a:lstStyle/>
          <a:p>
            <a:r>
              <a:rPr lang="en-US" b="1" dirty="0" smtClean="0">
                <a:solidFill>
                  <a:srgbClr val="A1781F"/>
                </a:solidFill>
                <a:latin typeface="Univers LT Std 67 Bold Condensed"/>
              </a:rPr>
              <a:t>God is the Owner</a:t>
            </a:r>
          </a:p>
          <a:p>
            <a:r>
              <a:rPr lang="en-US" b="1" dirty="0" smtClean="0">
                <a:latin typeface="Univers LT Std 67 Bold Condensed"/>
              </a:rPr>
              <a:t>The earth is the LORD’S, and the fullness thereof; the world, and they that dwell therein. Ps 24:1</a:t>
            </a:r>
          </a:p>
          <a:p>
            <a:r>
              <a:rPr lang="en-US" b="1" dirty="0" smtClean="0">
                <a:latin typeface="Univers LT Std 67 Bold Condensed"/>
              </a:rPr>
              <a:t>The silver and the gold is mine. Haggai 2:8</a:t>
            </a:r>
          </a:p>
          <a:p>
            <a:r>
              <a:rPr lang="en-US" b="1" dirty="0" smtClean="0">
                <a:latin typeface="Univers LT Std 67 Bold Condensed"/>
              </a:rPr>
              <a:t>Every beast of the forest is mine…Ps. 50:10</a:t>
            </a:r>
          </a:p>
        </p:txBody>
      </p:sp>
      <p:pic>
        <p:nvPicPr>
          <p:cNvPr id="5" name="Picture Placeholder 4" descr="Church.tif"/>
          <p:cNvPicPr>
            <a:picLocks noGrp="1" noChangeAspect="1"/>
          </p:cNvPicPr>
          <p:nvPr>
            <p:ph type="pic" sz="quarter" idx="13"/>
          </p:nvPr>
        </p:nvPicPr>
        <p:blipFill>
          <a:blip r:embed="rId3"/>
          <a:srcRect l="14553"/>
          <a:stretch>
            <a:fillRect/>
          </a:stretch>
        </p:blipFill>
        <p:spPr>
          <a:xfrm>
            <a:off x="5650366" y="1492625"/>
            <a:ext cx="2857574" cy="3344246"/>
          </a:xfrm>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Postmodern Culture</a:t>
            </a:r>
            <a:endParaRPr lang="en-US" dirty="0"/>
          </a:p>
        </p:txBody>
      </p:sp>
      <p:sp>
        <p:nvSpPr>
          <p:cNvPr id="3" name="Content Placeholder 2"/>
          <p:cNvSpPr>
            <a:spLocks noGrp="1"/>
          </p:cNvSpPr>
          <p:nvPr>
            <p:ph sz="half" idx="1"/>
          </p:nvPr>
        </p:nvSpPr>
        <p:spPr>
          <a:xfrm>
            <a:off x="360609" y="1492625"/>
            <a:ext cx="4675030" cy="4830902"/>
          </a:xfrm>
        </p:spPr>
        <p:txBody>
          <a:bodyPr>
            <a:normAutofit fontScale="85000" lnSpcReduction="20000"/>
          </a:bodyPr>
          <a:lstStyle/>
          <a:p>
            <a:r>
              <a:rPr lang="en-US" sz="2600" b="1" dirty="0" smtClean="0">
                <a:latin typeface="Univers LT Std 67 Bold Condensed"/>
              </a:rPr>
              <a:t>We are the wealthiest nation in world history</a:t>
            </a:r>
          </a:p>
          <a:p>
            <a:r>
              <a:rPr lang="en-US" sz="2600" b="1" dirty="0" smtClean="0">
                <a:latin typeface="Univers LT Std 67 Bold Condensed"/>
              </a:rPr>
              <a:t>We are saving less</a:t>
            </a:r>
          </a:p>
          <a:p>
            <a:r>
              <a:rPr lang="en-US" sz="2600" b="1" dirty="0" smtClean="0">
                <a:latin typeface="Univers LT Std 67 Bold Condensed"/>
              </a:rPr>
              <a:t>We are giving less</a:t>
            </a:r>
          </a:p>
          <a:p>
            <a:r>
              <a:rPr lang="en-US" sz="2600" b="1" dirty="0" smtClean="0">
                <a:latin typeface="Univers LT Std 67 Bold Condensed"/>
              </a:rPr>
              <a:t>We are the most bankrupt of any American generation</a:t>
            </a:r>
          </a:p>
          <a:p>
            <a:r>
              <a:rPr lang="en-US" sz="2600" b="1" dirty="0" smtClean="0">
                <a:latin typeface="Univers LT Std 67 Bold Condensed"/>
              </a:rPr>
              <a:t>We are more stressed</a:t>
            </a:r>
          </a:p>
          <a:p>
            <a:r>
              <a:rPr lang="en-US" sz="2600" b="1" dirty="0" smtClean="0">
                <a:latin typeface="Univers LT Std 67 Bold Condensed"/>
              </a:rPr>
              <a:t>We are more divorced</a:t>
            </a:r>
          </a:p>
          <a:p>
            <a:r>
              <a:rPr lang="en-US" sz="2600" b="1" dirty="0" smtClean="0">
                <a:latin typeface="Univers LT Std 67 Bold Condensed"/>
              </a:rPr>
              <a:t>America owes more than the rest of the world combined. </a:t>
            </a:r>
          </a:p>
          <a:p>
            <a:r>
              <a:rPr lang="en-US" sz="2600" b="1" dirty="0" smtClean="0">
                <a:latin typeface="Univers LT Std 67 Bold Condensed"/>
              </a:rPr>
              <a:t>Poor planning, priorities, Out of control finances</a:t>
            </a:r>
          </a:p>
          <a:p>
            <a:endParaRPr lang="en-US" b="1" dirty="0" smtClean="0">
              <a:latin typeface="Univers LT Std 67 Bold Condensed"/>
            </a:endParaRPr>
          </a:p>
        </p:txBody>
      </p:sp>
      <p:pic>
        <p:nvPicPr>
          <p:cNvPr id="10" name="Picture Placeholder 6" descr="2734995429_8e20c0b4ba_b.jpg"/>
          <p:cNvPicPr>
            <a:picLocks noChangeAspect="1"/>
          </p:cNvPicPr>
          <p:nvPr/>
        </p:nvPicPr>
        <p:blipFill>
          <a:blip r:embed="rId3">
            <a:lum contrast="-16000"/>
          </a:blip>
          <a:srcRect l="20321" t="4682" r="12306" b="5034"/>
          <a:stretch>
            <a:fillRect/>
          </a:stretch>
        </p:blipFill>
        <p:spPr>
          <a:xfrm>
            <a:off x="5035639" y="1582038"/>
            <a:ext cx="3582483" cy="3938516"/>
          </a:xfrm>
          <a:prstGeom prst="roundRect">
            <a:avLst>
              <a:gd name="adj" fmla="val 4391"/>
            </a:avLst>
          </a:prstGeom>
          <a:noFill/>
          <a:ln w="57150" cap="flat" cmpd="sng" algn="ctr">
            <a:solidFill>
              <a:schemeClr val="bg1"/>
            </a:solidFill>
            <a:prstDash val="solid"/>
          </a:ln>
          <a:effectLst>
            <a:reflection blurRad="101600" stA="26000" endPos="20000" dist="12700" dir="5400000" sy="-100000"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669701" y="1492625"/>
            <a:ext cx="4472283" cy="4316786"/>
          </a:xfrm>
        </p:spPr>
        <p:txBody>
          <a:bodyPr wrap="square">
            <a:normAutofit/>
          </a:bodyPr>
          <a:lstStyle/>
          <a:p>
            <a:pPr marL="0" indent="0">
              <a:buNone/>
            </a:pPr>
            <a:r>
              <a:rPr lang="en-US" b="1" dirty="0" smtClean="0">
                <a:solidFill>
                  <a:srgbClr val="A1781F"/>
                </a:solidFill>
                <a:latin typeface="Univers LT Std 67 Bold Condensed"/>
              </a:rPr>
              <a:t>We are Stewards, managers</a:t>
            </a:r>
          </a:p>
          <a:p>
            <a:pPr marL="0" indent="0">
              <a:buNone/>
            </a:pPr>
            <a:r>
              <a:rPr lang="en-US" b="1" dirty="0" smtClean="0">
                <a:latin typeface="Univers LT Std 67 Bold Condensed"/>
              </a:rPr>
              <a:t>Moreover it is required in stewards, that a man be found </a:t>
            </a:r>
            <a:r>
              <a:rPr lang="en-US" b="1" dirty="0" smtClean="0">
                <a:solidFill>
                  <a:srgbClr val="A1781F"/>
                </a:solidFill>
                <a:latin typeface="Univers LT Std 67 Bold Condensed"/>
              </a:rPr>
              <a:t>faithful</a:t>
            </a:r>
            <a:r>
              <a:rPr lang="en-US" b="1" dirty="0" smtClean="0">
                <a:latin typeface="Univers LT Std 67 Bold Condensed"/>
              </a:rPr>
              <a:t>.  1 Cor. 4:2</a:t>
            </a:r>
          </a:p>
          <a:p>
            <a:pPr marL="0" indent="0">
              <a:buNone/>
            </a:pPr>
            <a:r>
              <a:rPr lang="en-US" b="1" dirty="0" smtClean="0">
                <a:latin typeface="Univers LT Std 67 Bold Condensed"/>
              </a:rPr>
              <a:t> We have gifts that differ according to the grace given to us: prophecy, in proportion to our faith; ministry, in ministering; the teacher, in teaching; the exhorter, in exhortation, </a:t>
            </a:r>
            <a:r>
              <a:rPr lang="en-US" b="1" dirty="0" smtClean="0">
                <a:solidFill>
                  <a:srgbClr val="A1781F"/>
                </a:solidFill>
                <a:latin typeface="Univers LT Std 67 Bold Condensed"/>
              </a:rPr>
              <a:t>the giver, in generosity.</a:t>
            </a:r>
            <a:r>
              <a:rPr lang="en-US" b="1" dirty="0" smtClean="0">
                <a:latin typeface="Univers LT Std 67 Bold Condensed"/>
              </a:rPr>
              <a:t> Romans 12:6-8</a:t>
            </a:r>
          </a:p>
        </p:txBody>
      </p:sp>
      <p:pic>
        <p:nvPicPr>
          <p:cNvPr id="5" name="Picture Placeholder 4" descr="Church.tif"/>
          <p:cNvPicPr>
            <a:picLocks noGrp="1" noChangeAspect="1"/>
          </p:cNvPicPr>
          <p:nvPr>
            <p:ph type="pic" sz="quarter" idx="13"/>
          </p:nvPr>
        </p:nvPicPr>
        <p:blipFill>
          <a:blip r:embed="rId3"/>
          <a:srcRect l="14553"/>
          <a:stretch>
            <a:fillRect/>
          </a:stretch>
        </p:blipFill>
        <p:spPr>
          <a:xfrm>
            <a:off x="5650366" y="1492625"/>
            <a:ext cx="2857574" cy="3344246"/>
          </a:xfrm>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631065" y="1492625"/>
            <a:ext cx="4837254" cy="4316786"/>
          </a:xfrm>
        </p:spPr>
        <p:txBody>
          <a:bodyPr wrap="square">
            <a:normAutofit/>
          </a:bodyPr>
          <a:lstStyle/>
          <a:p>
            <a:r>
              <a:rPr lang="en-US" b="1" dirty="0" smtClean="0">
                <a:latin typeface="Univers LT Std 67 Bold Condensed"/>
              </a:rPr>
              <a:t>Based on the gift they have received, everyone should use it to serve others, as good </a:t>
            </a:r>
            <a:r>
              <a:rPr lang="en-US" b="1" dirty="0" smtClean="0">
                <a:solidFill>
                  <a:srgbClr val="A1781F"/>
                </a:solidFill>
                <a:latin typeface="Univers LT Std 67 Bold Condensed"/>
              </a:rPr>
              <a:t>managers </a:t>
            </a:r>
            <a:r>
              <a:rPr lang="en-US" b="1" dirty="0" smtClean="0">
                <a:latin typeface="Univers LT Std 67 Bold Condensed"/>
              </a:rPr>
              <a:t>of the varied grace of God.  1 Peter 4: 10 (CSB)</a:t>
            </a:r>
          </a:p>
          <a:p>
            <a:r>
              <a:rPr lang="en-US" b="1" dirty="0" smtClean="0">
                <a:latin typeface="Univers LT Std 67 Bold Condensed"/>
              </a:rPr>
              <a:t>“Stewardship is everything you do after you say, ‘Yes’ to Jesus.” </a:t>
            </a:r>
            <a:br>
              <a:rPr lang="en-US" b="1" dirty="0" smtClean="0">
                <a:latin typeface="Univers LT Std 67 Bold Condensed"/>
              </a:rPr>
            </a:br>
            <a:r>
              <a:rPr lang="en-US" b="1" dirty="0" smtClean="0">
                <a:latin typeface="Univers LT Std 67 Bold Condensed"/>
              </a:rPr>
              <a:t>—</a:t>
            </a:r>
            <a:r>
              <a:rPr lang="en-US" sz="1800" b="1" dirty="0" smtClean="0">
                <a:latin typeface="Univers LT Std 67 Bold Condensed"/>
              </a:rPr>
              <a:t>Clarence Stoughton</a:t>
            </a:r>
          </a:p>
          <a:p>
            <a:r>
              <a:rPr lang="en-US" b="1" dirty="0" smtClean="0">
                <a:latin typeface="Univers LT Std 67 Bold Condensed"/>
              </a:rPr>
              <a:t>Justification; sanctification; </a:t>
            </a:r>
            <a:r>
              <a:rPr lang="en-US" b="1" dirty="0" smtClean="0">
                <a:solidFill>
                  <a:srgbClr val="A1781F"/>
                </a:solidFill>
                <a:latin typeface="Univers LT Std 67 Bold Condensed"/>
              </a:rPr>
              <a:t>stewardship is practical sanctification</a:t>
            </a:r>
            <a:endParaRPr lang="en-US" b="1" dirty="0">
              <a:solidFill>
                <a:srgbClr val="A1781F"/>
              </a:solidFill>
              <a:latin typeface="Univers LT Std 67 Bold Condensed"/>
            </a:endParaRPr>
          </a:p>
        </p:txBody>
      </p:sp>
      <p:pic>
        <p:nvPicPr>
          <p:cNvPr id="5" name="Picture Placeholder 4" descr="Church.tif"/>
          <p:cNvPicPr>
            <a:picLocks noGrp="1" noChangeAspect="1"/>
          </p:cNvPicPr>
          <p:nvPr>
            <p:ph type="pic" sz="quarter" idx="13"/>
          </p:nvPr>
        </p:nvPicPr>
        <p:blipFill>
          <a:blip r:embed="rId3"/>
          <a:srcRect l="14553"/>
          <a:stretch>
            <a:fillRect/>
          </a:stretch>
        </p:blipFill>
        <p:spPr>
          <a:xfrm>
            <a:off x="5650366" y="1492625"/>
            <a:ext cx="2857574" cy="3344246"/>
          </a:xfr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399246" y="1492625"/>
            <a:ext cx="5251120" cy="4316786"/>
          </a:xfrm>
        </p:spPr>
        <p:txBody>
          <a:bodyPr wrap="square">
            <a:normAutofit fontScale="92500" lnSpcReduction="10000"/>
          </a:bodyPr>
          <a:lstStyle/>
          <a:p>
            <a:pPr>
              <a:buFontTx/>
              <a:buNone/>
            </a:pPr>
            <a:r>
              <a:rPr lang="en-US" sz="2400" b="1" dirty="0" smtClean="0">
                <a:solidFill>
                  <a:srgbClr val="A1781F"/>
                </a:solidFill>
                <a:latin typeface="Univers LT Std 57 Condensed"/>
              </a:rPr>
              <a:t>Consistent belief in absolutes</a:t>
            </a:r>
          </a:p>
          <a:p>
            <a:pPr>
              <a:buFontTx/>
              <a:buNone/>
            </a:pPr>
            <a:r>
              <a:rPr lang="en-US" sz="2400" b="1" dirty="0" smtClean="0">
                <a:solidFill>
                  <a:schemeClr val="tx1">
                    <a:lumMod val="75000"/>
                    <a:lumOff val="25000"/>
                  </a:schemeClr>
                </a:solidFill>
                <a:latin typeface="Univers LT Std 67 Bold Condensed"/>
              </a:rPr>
              <a:t>He made the church the depositary of sacred truth.</a:t>
            </a:r>
            <a:r>
              <a:rPr lang="en-US" sz="2400" b="1" dirty="0" smtClean="0">
                <a:solidFill>
                  <a:srgbClr val="A1781F"/>
                </a:solidFill>
                <a:latin typeface="Univers LT Std 67 Bold Condensed"/>
              </a:rPr>
              <a:t> He left his church a stewardship of sacred truth</a:t>
            </a:r>
            <a:r>
              <a:rPr lang="en-US" sz="2400" b="1" dirty="0" smtClean="0">
                <a:solidFill>
                  <a:schemeClr val="tx1">
                    <a:lumMod val="75000"/>
                    <a:lumOff val="25000"/>
                  </a:schemeClr>
                </a:solidFill>
                <a:latin typeface="Univers LT Std 67 Bold Condensed"/>
              </a:rPr>
              <a:t>, and it is the work of the church to carry forward his mission of saving the world… They are to be his representatives to the world. Believing in Christ as their personal </a:t>
            </a:r>
            <a:r>
              <a:rPr lang="en-US" sz="2400" b="1" dirty="0" err="1" smtClean="0">
                <a:solidFill>
                  <a:schemeClr val="tx1">
                    <a:lumMod val="75000"/>
                    <a:lumOff val="25000"/>
                  </a:schemeClr>
                </a:solidFill>
                <a:latin typeface="Univers LT Std 67 Bold Condensed"/>
              </a:rPr>
              <a:t>Saviour</a:t>
            </a:r>
            <a:r>
              <a:rPr lang="en-US" sz="2400" b="1" dirty="0" smtClean="0">
                <a:solidFill>
                  <a:schemeClr val="tx1">
                    <a:lumMod val="75000"/>
                    <a:lumOff val="25000"/>
                  </a:schemeClr>
                </a:solidFill>
                <a:latin typeface="Univers LT Std 67 Bold Condensed"/>
              </a:rPr>
              <a:t>, they take up the work where he left it. "Without me ye can do nothing," said Christ; but with Him we can do all things</a:t>
            </a:r>
            <a:r>
              <a:rPr lang="en-US" sz="2400" dirty="0" smtClean="0">
                <a:solidFill>
                  <a:schemeClr val="tx1">
                    <a:lumMod val="75000"/>
                    <a:lumOff val="25000"/>
                  </a:schemeClr>
                </a:solidFill>
                <a:latin typeface="Univers LT Std 57 Condensed"/>
              </a:rPr>
              <a:t>.</a:t>
            </a:r>
          </a:p>
          <a:p>
            <a:endParaRPr lang="en-US" dirty="0">
              <a:solidFill>
                <a:srgbClr val="A1781F"/>
              </a:solidFill>
            </a:endParaRPr>
          </a:p>
        </p:txBody>
      </p:sp>
      <p:pic>
        <p:nvPicPr>
          <p:cNvPr id="5" name="Picture Placeholder 4" descr="Church.tif"/>
          <p:cNvPicPr>
            <a:picLocks noGrp="1" noChangeAspect="1"/>
          </p:cNvPicPr>
          <p:nvPr>
            <p:ph type="pic" sz="quarter" idx="13"/>
          </p:nvPr>
        </p:nvPicPr>
        <p:blipFill>
          <a:blip r:embed="rId3"/>
          <a:srcRect l="14553"/>
          <a:stretch>
            <a:fillRect/>
          </a:stretch>
        </p:blipFill>
        <p:spPr>
          <a:xfrm>
            <a:off x="5650366" y="1492625"/>
            <a:ext cx="2857574" cy="3344246"/>
          </a:xfrm>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592428" y="1553208"/>
            <a:ext cx="4422469" cy="4713121"/>
          </a:xfrm>
        </p:spPr>
        <p:txBody>
          <a:bodyPr>
            <a:normAutofit/>
          </a:bodyPr>
          <a:lstStyle/>
          <a:p>
            <a:pPr marL="0" indent="0">
              <a:buNone/>
            </a:pPr>
            <a:r>
              <a:rPr lang="en-US" b="1" dirty="0" smtClean="0">
                <a:solidFill>
                  <a:srgbClr val="A1781F"/>
                </a:solidFill>
                <a:latin typeface="Univers LT Std 67 Bold Condensed"/>
              </a:rPr>
              <a:t>Faithfulness is the baseline</a:t>
            </a:r>
            <a:r>
              <a:rPr lang="en-US" b="1" dirty="0" smtClean="0">
                <a:latin typeface="Univers LT Std 67 Bold Condensed"/>
              </a:rPr>
              <a:t> </a:t>
            </a:r>
          </a:p>
          <a:p>
            <a:pPr marL="0" indent="0">
              <a:buNone/>
            </a:pPr>
            <a:r>
              <a:rPr lang="en-US" b="1" dirty="0" smtClean="0">
                <a:latin typeface="Univers LT Std 67 Bold Condensed"/>
              </a:rPr>
              <a:t>As he looked up, Jesus saw the rich putting their gifts into the temple treasury.  He also saw a poor widow put in two very small copper coins.  “I tell you the truth,” he said, “this poor widow has put in more than all the others.  All these people gave their gifts out of their wealth; but she out of her poverty put in all she had to live on.  </a:t>
            </a:r>
            <a:r>
              <a:rPr lang="en-US" sz="1800" dirty="0" smtClean="0">
                <a:latin typeface="Univers LT Std 67 Bold Condensed"/>
              </a:rPr>
              <a:t>Luke 21:1–4 (NIV)</a:t>
            </a:r>
            <a:endParaRPr lang="en-US" sz="1800" dirty="0">
              <a:latin typeface="Univers LT Std 67 Bold Condensed"/>
            </a:endParaRPr>
          </a:p>
        </p:txBody>
      </p:sp>
      <p:pic>
        <p:nvPicPr>
          <p:cNvPr id="5" name="Picture Placeholder 4" descr="a_gift_that_pleased_jesus.jpg"/>
          <p:cNvPicPr>
            <a:picLocks noGrp="1" noChangeAspect="1"/>
          </p:cNvPicPr>
          <p:nvPr>
            <p:ph type="pic" sz="quarter" idx="13"/>
          </p:nvPr>
        </p:nvPicPr>
        <p:blipFill>
          <a:blip r:embed="rId3"/>
          <a:srcRect l="3145" t="4047" r="3635" b="2208"/>
          <a:stretch>
            <a:fillRect/>
          </a:stretch>
        </p:blipFill>
        <p:spPr>
          <a:xfrm>
            <a:off x="5014898" y="1666821"/>
            <a:ext cx="3469817" cy="4142590"/>
          </a:xfrm>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579549" y="1492624"/>
            <a:ext cx="4435349" cy="5303520"/>
          </a:xfrm>
        </p:spPr>
        <p:txBody>
          <a:bodyPr>
            <a:normAutofit/>
          </a:bodyPr>
          <a:lstStyle/>
          <a:p>
            <a:r>
              <a:rPr lang="en-US" b="1" dirty="0" smtClean="0">
                <a:latin typeface="Univers LT Std 67 Bold Condensed"/>
              </a:rPr>
              <a:t>Widow gave all she had</a:t>
            </a:r>
          </a:p>
          <a:p>
            <a:r>
              <a:rPr lang="en-US" b="1" dirty="0" smtClean="0">
                <a:latin typeface="Univers LT Std 67 Bold Condensed"/>
              </a:rPr>
              <a:t>Widow gave passionately </a:t>
            </a:r>
          </a:p>
          <a:p>
            <a:r>
              <a:rPr lang="en-US" b="1" dirty="0" smtClean="0">
                <a:latin typeface="Univers LT Std 67 Bold Condensed"/>
              </a:rPr>
              <a:t>Widow gave out of love for the cause</a:t>
            </a:r>
          </a:p>
          <a:p>
            <a:r>
              <a:rPr lang="en-US" b="1" dirty="0" smtClean="0">
                <a:latin typeface="Univers LT Std 67 Bold Condensed"/>
              </a:rPr>
              <a:t>Widow gave to support God’s work</a:t>
            </a:r>
          </a:p>
          <a:p>
            <a:r>
              <a:rPr lang="en-US" b="1" dirty="0" smtClean="0">
                <a:latin typeface="Univers LT Std 67 Bold Condensed"/>
              </a:rPr>
              <a:t>Widow gave in a hurry, quickly,  recklessly</a:t>
            </a:r>
          </a:p>
          <a:p>
            <a:r>
              <a:rPr lang="en-US" b="1" dirty="0" smtClean="0">
                <a:latin typeface="Univers LT Std 67 Bold Condensed"/>
              </a:rPr>
              <a:t>Widow gave sacrificially</a:t>
            </a:r>
          </a:p>
          <a:p>
            <a:r>
              <a:rPr lang="en-US" b="1" dirty="0" smtClean="0">
                <a:latin typeface="Univers LT Std 67 Bold Condensed"/>
              </a:rPr>
              <a:t>Widow gave more than anybody else</a:t>
            </a:r>
          </a:p>
        </p:txBody>
      </p:sp>
      <p:pic>
        <p:nvPicPr>
          <p:cNvPr id="10" name="Picture Placeholder 4" descr="a_gift_that_pleased_jesus.jpg"/>
          <p:cNvPicPr>
            <a:picLocks noGrp="1" noChangeAspect="1"/>
          </p:cNvPicPr>
          <p:nvPr>
            <p:ph type="pic" sz="quarter" idx="13"/>
          </p:nvPr>
        </p:nvPicPr>
        <p:blipFill>
          <a:blip r:embed="rId3"/>
          <a:srcRect l="3145" t="4047" r="3635" b="2208"/>
          <a:stretch>
            <a:fillRect/>
          </a:stretch>
        </p:blipFill>
        <p:spPr>
          <a:xfrm>
            <a:off x="5014898" y="1666821"/>
            <a:ext cx="3469817" cy="4142590"/>
          </a:xfr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566669" y="1692125"/>
            <a:ext cx="4198513" cy="4775172"/>
          </a:xfrm>
        </p:spPr>
        <p:txBody>
          <a:bodyPr>
            <a:normAutofit/>
          </a:bodyPr>
          <a:lstStyle/>
          <a:p>
            <a:r>
              <a:rPr lang="en-US" sz="2400" b="1" dirty="0" smtClean="0">
                <a:latin typeface="Univers LT Std 67 Bold Condensed"/>
              </a:rPr>
              <a:t>     </a:t>
            </a:r>
            <a:r>
              <a:rPr lang="en-US" b="1" dirty="0" smtClean="0">
                <a:latin typeface="Univers LT Std 67 Bold Condensed"/>
              </a:rPr>
              <a:t>The widow's mite has been like a tiny stream flowing down through the ages, widening and deepening in its course, and contributing in a thousand directions to the extension of the truth and the relief of the needy. The influence of that small gift has acted and reacted upon thousands of</a:t>
            </a:r>
          </a:p>
        </p:txBody>
      </p:sp>
      <p:pic>
        <p:nvPicPr>
          <p:cNvPr id="10" name="Picture Placeholder 4" descr="a_gift_that_pleased_jesus.jpg"/>
          <p:cNvPicPr>
            <a:picLocks noGrp="1" noChangeAspect="1"/>
          </p:cNvPicPr>
          <p:nvPr>
            <p:ph type="pic" sz="quarter" idx="13"/>
          </p:nvPr>
        </p:nvPicPr>
        <p:blipFill>
          <a:blip r:embed="rId3"/>
          <a:srcRect l="3145" t="4047" r="3635" b="2208"/>
          <a:stretch>
            <a:fillRect/>
          </a:stretch>
        </p:blipFill>
        <p:spPr>
          <a:xfrm>
            <a:off x="5014898" y="1666821"/>
            <a:ext cx="3469817" cy="4142590"/>
          </a:xfrm>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425003" y="1492625"/>
            <a:ext cx="4199549" cy="4974672"/>
          </a:xfrm>
        </p:spPr>
        <p:txBody>
          <a:bodyPr>
            <a:normAutofit/>
          </a:bodyPr>
          <a:lstStyle/>
          <a:p>
            <a:r>
              <a:rPr lang="en-US" b="1" dirty="0" smtClean="0">
                <a:latin typeface="Univers LT Std 67 Bold Condensed"/>
              </a:rPr>
              <a:t>hearts in every age and in every country. As the result, unnumbered gifts have flowed into the treasury of the Lord from the liberal, self-denying poor. Her example has stimulated to good works thousands of ease-loving, selfish, and doubting ones, and their gifts also have gone to swell the value of her offering.--Signs, Nov. 15, 1910.</a:t>
            </a:r>
          </a:p>
          <a:p>
            <a:endParaRPr lang="en-US" dirty="0" smtClean="0"/>
          </a:p>
        </p:txBody>
      </p:sp>
      <p:pic>
        <p:nvPicPr>
          <p:cNvPr id="10" name="Picture Placeholder 4" descr="a_gift_that_pleased_jesus.jpg"/>
          <p:cNvPicPr>
            <a:picLocks noGrp="1" noChangeAspect="1"/>
          </p:cNvPicPr>
          <p:nvPr>
            <p:ph type="pic" sz="quarter" idx="13"/>
          </p:nvPr>
        </p:nvPicPr>
        <p:blipFill>
          <a:blip r:embed="rId3"/>
          <a:srcRect l="3145" t="4047" r="3635" b="2208"/>
          <a:stretch>
            <a:fillRect/>
          </a:stretch>
        </p:blipFill>
        <p:spPr>
          <a:xfrm>
            <a:off x="5014898" y="1666821"/>
            <a:ext cx="3469817" cy="4142590"/>
          </a:xfrm>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437882" y="1692126"/>
            <a:ext cx="4039988" cy="3948820"/>
          </a:xfrm>
        </p:spPr>
        <p:txBody>
          <a:bodyPr>
            <a:normAutofit fontScale="92500"/>
          </a:bodyPr>
          <a:lstStyle/>
          <a:p>
            <a:r>
              <a:rPr lang="en-US" sz="2400" b="1" dirty="0" smtClean="0">
                <a:latin typeface="Univers LT Std 67 Bold Condensed"/>
              </a:rPr>
              <a:t>It is the motive that gives character to our acts, stamping them with ignominy or with high moral worth. Not the great things which every eye sees and every tongue praises does God account most precious. The little duties cheerfully done, the little gifts which make no show,</a:t>
            </a:r>
          </a:p>
          <a:p>
            <a:endParaRPr lang="en-US" dirty="0" smtClean="0"/>
          </a:p>
        </p:txBody>
      </p:sp>
      <p:pic>
        <p:nvPicPr>
          <p:cNvPr id="10" name="Picture Placeholder 4" descr="a_gift_that_pleased_jesus.jpg"/>
          <p:cNvPicPr>
            <a:picLocks noGrp="1" noChangeAspect="1"/>
          </p:cNvPicPr>
          <p:nvPr>
            <p:ph type="pic" sz="quarter" idx="13"/>
          </p:nvPr>
        </p:nvPicPr>
        <p:blipFill>
          <a:blip r:embed="rId3"/>
          <a:srcRect l="3145" t="4047" r="3635" b="2208"/>
          <a:stretch>
            <a:fillRect/>
          </a:stretch>
        </p:blipFill>
        <p:spPr>
          <a:xfrm>
            <a:off x="5014898" y="1666821"/>
            <a:ext cx="3469817" cy="4142590"/>
          </a:xfrm>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Stewardship in the Bible</a:t>
            </a:r>
            <a:endParaRPr lang="en-US" sz="4000" dirty="0"/>
          </a:p>
        </p:txBody>
      </p:sp>
      <p:sp>
        <p:nvSpPr>
          <p:cNvPr id="3" name="Content Placeholder 2"/>
          <p:cNvSpPr>
            <a:spLocks noGrp="1"/>
          </p:cNvSpPr>
          <p:nvPr>
            <p:ph sz="half" idx="1"/>
          </p:nvPr>
        </p:nvSpPr>
        <p:spPr>
          <a:xfrm>
            <a:off x="497541" y="1692125"/>
            <a:ext cx="3980329" cy="4117286"/>
          </a:xfrm>
        </p:spPr>
        <p:txBody>
          <a:bodyPr>
            <a:normAutofit/>
          </a:bodyPr>
          <a:lstStyle/>
          <a:p>
            <a:r>
              <a:rPr lang="en-US" b="1" dirty="0" smtClean="0">
                <a:latin typeface="Univers LT Std 67 Bold Condensed"/>
              </a:rPr>
              <a:t> and which to human eyes may appear worthless, often stand highest in His sight. A heart of faith and love is dearer to God than the most costly gift.  </a:t>
            </a:r>
            <a:r>
              <a:rPr lang="en-US" sz="1600" b="1" i="1" dirty="0" smtClean="0">
                <a:latin typeface="Univers LT Std 67 Bold Condensed"/>
              </a:rPr>
              <a:t>Counsels on Stewardship</a:t>
            </a:r>
            <a:r>
              <a:rPr lang="en-US" sz="1600" b="1" dirty="0" smtClean="0">
                <a:latin typeface="Univers LT Std 67 Bold Condensed"/>
              </a:rPr>
              <a:t>, p. 175-176</a:t>
            </a:r>
            <a:r>
              <a:rPr lang="en-US" b="1" dirty="0" smtClean="0">
                <a:latin typeface="Univers LT Std 67 Bold Condensed"/>
              </a:rPr>
              <a:t>.</a:t>
            </a:r>
          </a:p>
          <a:p>
            <a:pPr>
              <a:buNone/>
            </a:pPr>
            <a:r>
              <a:rPr lang="en-US" b="1" dirty="0" smtClean="0">
                <a:latin typeface="Univers LT Std 67 Bold Condensed"/>
              </a:rPr>
              <a:t>There are three conversions; the heart, the mind and money.   </a:t>
            </a:r>
            <a:r>
              <a:rPr lang="en-US" sz="1600" b="1" dirty="0" smtClean="0">
                <a:latin typeface="Univers LT Std 67 Bold Condensed"/>
              </a:rPr>
              <a:t>Martin Luther</a:t>
            </a:r>
          </a:p>
          <a:p>
            <a:endParaRPr lang="en-US" dirty="0" smtClean="0"/>
          </a:p>
        </p:txBody>
      </p:sp>
      <p:pic>
        <p:nvPicPr>
          <p:cNvPr id="10" name="Picture Placeholder 4" descr="a_gift_that_pleased_jesus.jpg"/>
          <p:cNvPicPr>
            <a:picLocks noGrp="1" noChangeAspect="1"/>
          </p:cNvPicPr>
          <p:nvPr>
            <p:ph type="pic" sz="quarter" idx="13"/>
          </p:nvPr>
        </p:nvPicPr>
        <p:blipFill>
          <a:blip r:embed="rId3"/>
          <a:srcRect l="3145" t="4047" r="3635" b="2208"/>
          <a:stretch>
            <a:fillRect/>
          </a:stretch>
        </p:blipFill>
        <p:spPr>
          <a:xfrm>
            <a:off x="5014898" y="1666821"/>
            <a:ext cx="3469817" cy="4142590"/>
          </a:xfrm>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Postmodern Spending</a:t>
            </a:r>
            <a:endParaRPr lang="en-US" dirty="0"/>
          </a:p>
        </p:txBody>
      </p:sp>
      <p:sp>
        <p:nvSpPr>
          <p:cNvPr id="3" name="Content Placeholder 2"/>
          <p:cNvSpPr>
            <a:spLocks noGrp="1"/>
          </p:cNvSpPr>
          <p:nvPr>
            <p:ph sz="half" idx="1"/>
          </p:nvPr>
        </p:nvSpPr>
        <p:spPr>
          <a:xfrm>
            <a:off x="553793" y="1492625"/>
            <a:ext cx="4094278" cy="4316786"/>
          </a:xfrm>
        </p:spPr>
        <p:txBody>
          <a:bodyPr>
            <a:normAutofit/>
          </a:bodyPr>
          <a:lstStyle/>
          <a:p>
            <a:r>
              <a:rPr lang="en-US" b="1" dirty="0" smtClean="0">
                <a:latin typeface="Univers LT Std 67 Bold Condensed"/>
              </a:rPr>
              <a:t>More Barbie dolls in the U.S. than people.</a:t>
            </a:r>
          </a:p>
          <a:p>
            <a:r>
              <a:rPr lang="en-US" b="1" dirty="0" smtClean="0">
                <a:latin typeface="Univers LT Std 67 Bold Condensed"/>
              </a:rPr>
              <a:t>There are not enough harbor slips for all the boats in the U.S.</a:t>
            </a:r>
          </a:p>
          <a:p>
            <a:r>
              <a:rPr lang="en-US" b="1" dirty="0" smtClean="0">
                <a:latin typeface="Univers LT Std 67 Bold Condensed"/>
              </a:rPr>
              <a:t>$705 billion spent in 2004 on entertainment and recreation.</a:t>
            </a:r>
          </a:p>
          <a:p>
            <a:r>
              <a:rPr lang="en-US" b="1" dirty="0" smtClean="0">
                <a:latin typeface="Univers LT Std 67 Bold Condensed"/>
              </a:rPr>
              <a:t>Americans spent $9.9 billion on soft drinks in 2007.</a:t>
            </a:r>
          </a:p>
        </p:txBody>
      </p:sp>
      <p:pic>
        <p:nvPicPr>
          <p:cNvPr id="8" name="Picture Placeholder 6" descr="2734995429_8e20c0b4ba_b.jpg"/>
          <p:cNvPicPr>
            <a:picLocks noChangeAspect="1"/>
          </p:cNvPicPr>
          <p:nvPr/>
        </p:nvPicPr>
        <p:blipFill>
          <a:blip r:embed="rId3"/>
          <a:stretch>
            <a:fillRect/>
          </a:stretch>
        </p:blipFill>
        <p:spPr>
          <a:xfrm>
            <a:off x="4817533" y="1651001"/>
            <a:ext cx="3800590" cy="3800590"/>
          </a:xfrm>
          <a:prstGeom prst="roundRect">
            <a:avLst>
              <a:gd name="adj" fmla="val 4391"/>
            </a:avLst>
          </a:prstGeom>
          <a:noFill/>
          <a:ln w="57150" cap="flat" cmpd="sng" algn="ctr">
            <a:solidFill>
              <a:schemeClr val="bg1"/>
            </a:solidFill>
            <a:prstDash val="solid"/>
          </a:ln>
          <a:effectLst>
            <a:reflection blurRad="101600" stA="26000" endPos="20000" dist="12700" dir="5400000" sy="-100000"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Postmodern Spending</a:t>
            </a:r>
            <a:endParaRPr lang="en-US" dirty="0"/>
          </a:p>
        </p:txBody>
      </p:sp>
      <p:sp>
        <p:nvSpPr>
          <p:cNvPr id="3" name="Content Placeholder 2"/>
          <p:cNvSpPr>
            <a:spLocks noGrp="1"/>
          </p:cNvSpPr>
          <p:nvPr>
            <p:ph sz="half" idx="1"/>
          </p:nvPr>
        </p:nvSpPr>
        <p:spPr>
          <a:xfrm>
            <a:off x="399245" y="1492624"/>
            <a:ext cx="5009882" cy="4637719"/>
          </a:xfrm>
        </p:spPr>
        <p:txBody>
          <a:bodyPr>
            <a:normAutofit/>
          </a:bodyPr>
          <a:lstStyle/>
          <a:p>
            <a:r>
              <a:rPr lang="en-US" b="1" dirty="0" smtClean="0">
                <a:latin typeface="Univers LT Std 67 Bold Condensed"/>
              </a:rPr>
              <a:t>1980 avg. US home was 2,000 sq. ft.</a:t>
            </a:r>
          </a:p>
          <a:p>
            <a:r>
              <a:rPr lang="en-US" b="1" dirty="0" smtClean="0">
                <a:latin typeface="Univers LT Std 67 Bold Condensed"/>
              </a:rPr>
              <a:t>2006 avg. US home was 2,459 sq. ft.</a:t>
            </a:r>
          </a:p>
          <a:p>
            <a:r>
              <a:rPr lang="en-US" b="1" dirty="0" smtClean="0">
                <a:latin typeface="Univers LT Std 67 Bold Condensed"/>
              </a:rPr>
              <a:t>During same period, family sizes shrank.</a:t>
            </a:r>
          </a:p>
          <a:p>
            <a:r>
              <a:rPr lang="en-US" b="1" dirty="0" smtClean="0">
                <a:latin typeface="Univers LT Std 67 Bold Condensed"/>
              </a:rPr>
              <a:t>Storage units are the fastest growing industry in the US.</a:t>
            </a:r>
          </a:p>
          <a:p>
            <a:r>
              <a:rPr lang="en-US" b="1" dirty="0" smtClean="0">
                <a:latin typeface="Univers LT Std 67 Bold Condensed"/>
              </a:rPr>
              <a:t>In 2007, credit card issuers imposed $18.1 billion in penalty fees.  This accounts for half of the $40.7 billion profits.</a:t>
            </a:r>
          </a:p>
        </p:txBody>
      </p:sp>
      <p:pic>
        <p:nvPicPr>
          <p:cNvPr id="5" name="Picture Placeholder 6" descr="2734995429_8e20c0b4ba_b.jpg"/>
          <p:cNvPicPr>
            <a:picLocks noChangeAspect="1"/>
          </p:cNvPicPr>
          <p:nvPr/>
        </p:nvPicPr>
        <p:blipFill>
          <a:blip r:embed="rId3"/>
          <a:srcRect l="10072" r="21888"/>
          <a:stretch>
            <a:fillRect/>
          </a:stretch>
        </p:blipFill>
        <p:spPr>
          <a:xfrm>
            <a:off x="5409127" y="1625598"/>
            <a:ext cx="3393103" cy="4052547"/>
          </a:xfrm>
          <a:prstGeom prst="roundRect">
            <a:avLst>
              <a:gd name="adj" fmla="val 4391"/>
            </a:avLst>
          </a:prstGeom>
          <a:noFill/>
          <a:ln w="57150" cap="flat" cmpd="sng" algn="ctr">
            <a:solidFill>
              <a:schemeClr val="bg1"/>
            </a:solidFill>
            <a:prstDash val="solid"/>
          </a:ln>
          <a:effectLst>
            <a:reflection blurRad="101600" stA="26000" endPos="20000" dist="12700" dir="5400000" sy="-100000"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Postmodern Culture?</a:t>
            </a:r>
            <a:endParaRPr lang="en-US" dirty="0"/>
          </a:p>
        </p:txBody>
      </p:sp>
      <p:sp>
        <p:nvSpPr>
          <p:cNvPr id="3" name="Content Placeholder 2"/>
          <p:cNvSpPr>
            <a:spLocks noGrp="1"/>
          </p:cNvSpPr>
          <p:nvPr>
            <p:ph idx="1"/>
          </p:nvPr>
        </p:nvSpPr>
        <p:spPr>
          <a:xfrm>
            <a:off x="399245" y="1492625"/>
            <a:ext cx="5164427" cy="4303338"/>
          </a:xfrm>
        </p:spPr>
        <p:txBody>
          <a:bodyPr>
            <a:noAutofit/>
          </a:bodyPr>
          <a:lstStyle/>
          <a:p>
            <a:r>
              <a:rPr lang="en-US" sz="2200" b="1" dirty="0" smtClean="0">
                <a:latin typeface="Univers LT Std 67 Bold Condensed"/>
              </a:rPr>
              <a:t>Enlightenment thinking had final authorities–God, government, science and reason.  Reason was </a:t>
            </a:r>
            <a:br>
              <a:rPr lang="en-US" sz="2200" b="1" dirty="0" smtClean="0">
                <a:latin typeface="Univers LT Std 67 Bold Condensed"/>
              </a:rPr>
            </a:br>
            <a:r>
              <a:rPr lang="en-US" sz="2200" b="1" dirty="0" smtClean="0">
                <a:latin typeface="Univers LT Std 67 Bold Condensed"/>
              </a:rPr>
              <a:t>the source of authority.</a:t>
            </a:r>
          </a:p>
          <a:p>
            <a:r>
              <a:rPr lang="en-US" sz="2200" b="1" dirty="0" smtClean="0">
                <a:latin typeface="Univers LT Std 67 Bold Condensed"/>
              </a:rPr>
              <a:t>Modern culture rejected enlightenment thinking, rejecting </a:t>
            </a:r>
            <a:br>
              <a:rPr lang="en-US" sz="2200" b="1" dirty="0" smtClean="0">
                <a:latin typeface="Univers LT Std 67 Bold Condensed"/>
              </a:rPr>
            </a:br>
            <a:r>
              <a:rPr lang="en-US" sz="2200" b="1" dirty="0" smtClean="0">
                <a:latin typeface="Univers LT Std 67 Bold Condensed"/>
              </a:rPr>
              <a:t>final authorities.</a:t>
            </a:r>
          </a:p>
          <a:p>
            <a:r>
              <a:rPr lang="en-US" sz="2200" b="1" dirty="0" smtClean="0">
                <a:latin typeface="Univers LT Std 67 Bold Condensed"/>
              </a:rPr>
              <a:t>Postmodern culture is a “concept…characterized by distrust of theories and ideologies and by the drawing of attention to conventions” </a:t>
            </a:r>
            <a:br>
              <a:rPr lang="en-US" sz="2200" b="1" dirty="0" smtClean="0">
                <a:latin typeface="Univers LT Std 67 Bold Condensed"/>
              </a:rPr>
            </a:br>
            <a:r>
              <a:rPr lang="en-US" sz="2200" b="1" dirty="0" smtClean="0">
                <a:latin typeface="Univers LT Std 67 Bold Condensed"/>
              </a:rPr>
              <a:t> </a:t>
            </a:r>
            <a:r>
              <a:rPr lang="en-US" sz="1800" b="1" dirty="0" smtClean="0">
                <a:latin typeface="Univers LT Std 67 Bold Condensed"/>
              </a:rPr>
              <a:t>—</a:t>
            </a:r>
            <a:r>
              <a:rPr lang="en-US" sz="1800" b="1" i="1" dirty="0" smtClean="0">
                <a:latin typeface="Univers LT Std 67 Bold Condensed"/>
              </a:rPr>
              <a:t>Compact Oxford English Dictionary</a:t>
            </a:r>
          </a:p>
        </p:txBody>
      </p:sp>
      <p:pic>
        <p:nvPicPr>
          <p:cNvPr id="8" name="Picture Placeholder 6" descr="2734995429_8e20c0b4ba_b.jpg"/>
          <p:cNvPicPr>
            <a:picLocks noChangeAspect="1"/>
          </p:cNvPicPr>
          <p:nvPr/>
        </p:nvPicPr>
        <p:blipFill>
          <a:blip r:embed="rId3"/>
          <a:srcRect l="9771" r="13179" b="3546"/>
          <a:stretch>
            <a:fillRect/>
          </a:stretch>
        </p:blipFill>
        <p:spPr>
          <a:xfrm>
            <a:off x="5563672" y="1640739"/>
            <a:ext cx="3310806" cy="4038843"/>
          </a:xfrm>
          <a:prstGeom prst="roundRect">
            <a:avLst>
              <a:gd name="adj" fmla="val 4391"/>
            </a:avLst>
          </a:prstGeom>
          <a:noFill/>
          <a:ln w="57150" cap="flat" cmpd="sng" algn="ctr">
            <a:solidFill>
              <a:schemeClr val="bg1"/>
            </a:solidFill>
            <a:prstDash val="solid"/>
          </a:ln>
          <a:effectLst>
            <a:reflection blurRad="101600" stA="26000" endPos="20000" dist="12700" dir="5400000" sy="-100000"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Albert </a:t>
            </a:r>
            <a:r>
              <a:rPr lang="en-US" dirty="0" err="1" smtClean="0"/>
              <a:t>Mohler</a:t>
            </a:r>
            <a:endParaRPr lang="en-US" dirty="0"/>
          </a:p>
        </p:txBody>
      </p:sp>
      <p:sp>
        <p:nvSpPr>
          <p:cNvPr id="3" name="Content Placeholder 2"/>
          <p:cNvSpPr>
            <a:spLocks noGrp="1"/>
          </p:cNvSpPr>
          <p:nvPr>
            <p:ph idx="1"/>
          </p:nvPr>
        </p:nvSpPr>
        <p:spPr>
          <a:xfrm>
            <a:off x="914400" y="2134236"/>
            <a:ext cx="7313613" cy="3916939"/>
          </a:xfrm>
        </p:spPr>
        <p:txBody>
          <a:bodyPr/>
          <a:lstStyle/>
          <a:p>
            <a:pPr>
              <a:buFontTx/>
              <a:buNone/>
            </a:pPr>
            <a:r>
              <a:rPr lang="en-US" dirty="0" smtClean="0"/>
              <a:t>	</a:t>
            </a:r>
            <a:r>
              <a:rPr lang="en-US" b="1" dirty="0" smtClean="0">
                <a:latin typeface="Univers LT Std 67 Bold Condensed"/>
              </a:rPr>
              <a:t>“The postmodernists reject both the Christian and modernist approaches to the question of truth.  According to postmodern theory, truth is not </a:t>
            </a:r>
            <a:r>
              <a:rPr lang="en-US" b="1" dirty="0" smtClean="0">
                <a:solidFill>
                  <a:srgbClr val="A1781F"/>
                </a:solidFill>
                <a:latin typeface="Univers LT Std 67 Bold Condensed"/>
              </a:rPr>
              <a:t>universal</a:t>
            </a:r>
            <a:r>
              <a:rPr lang="en-US" b="1" dirty="0" smtClean="0">
                <a:latin typeface="Univers LT Std 67 Bold Condensed"/>
              </a:rPr>
              <a:t>, is not </a:t>
            </a:r>
            <a:r>
              <a:rPr lang="en-US" b="1" dirty="0" smtClean="0">
                <a:solidFill>
                  <a:srgbClr val="A1781F"/>
                </a:solidFill>
                <a:latin typeface="Univers LT Std 67 Bold Condensed"/>
              </a:rPr>
              <a:t>objective </a:t>
            </a:r>
            <a:r>
              <a:rPr lang="en-US" b="1" dirty="0" smtClean="0">
                <a:latin typeface="Univers LT Std 67 Bold Condensed"/>
              </a:rPr>
              <a:t>or </a:t>
            </a:r>
            <a:r>
              <a:rPr lang="en-US" b="1" dirty="0" smtClean="0">
                <a:solidFill>
                  <a:srgbClr val="A1781F"/>
                </a:solidFill>
                <a:latin typeface="Univers LT Std 67 Bold Condensed"/>
              </a:rPr>
              <a:t>absolute </a:t>
            </a:r>
            <a:r>
              <a:rPr lang="en-US" b="1" dirty="0" smtClean="0">
                <a:latin typeface="Univers LT Std 67 Bold Condensed"/>
              </a:rPr>
              <a:t>and cannot be determined by a commonly accepted method…truth is socially constructed, plural, and inaccessible to universal reason.” —</a:t>
            </a:r>
            <a:r>
              <a:rPr lang="en-US" sz="1800" b="1" dirty="0" smtClean="0">
                <a:latin typeface="Univers LT Std 67 Bold Condensed"/>
              </a:rPr>
              <a:t>“</a:t>
            </a:r>
            <a:r>
              <a:rPr lang="en-US" sz="1800" b="1" i="1" dirty="0" smtClean="0">
                <a:latin typeface="Univers LT Std 67 Bold Condensed"/>
              </a:rPr>
              <a:t>Equip</a:t>
            </a:r>
            <a:r>
              <a:rPr lang="en-US" sz="1800" b="1" dirty="0" smtClean="0">
                <a:latin typeface="Univers LT Std 67 Bold Condensed"/>
              </a:rPr>
              <a:t>” Sept. 2005, Stewardship in the Postmodern World</a:t>
            </a:r>
            <a:endParaRPr lang="en-US" sz="1800" b="1" dirty="0">
              <a:latin typeface="Univers LT Std 67 Bold Condensed"/>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Jill M. Hudson</a:t>
            </a:r>
            <a:endParaRPr lang="en-US" dirty="0"/>
          </a:p>
        </p:txBody>
      </p:sp>
      <p:sp>
        <p:nvSpPr>
          <p:cNvPr id="3" name="Content Placeholder 2"/>
          <p:cNvSpPr>
            <a:spLocks noGrp="1"/>
          </p:cNvSpPr>
          <p:nvPr>
            <p:ph idx="1"/>
          </p:nvPr>
        </p:nvSpPr>
        <p:spPr>
          <a:xfrm>
            <a:off x="914400" y="2134236"/>
            <a:ext cx="7313613" cy="3916939"/>
          </a:xfrm>
        </p:spPr>
        <p:txBody>
          <a:bodyPr/>
          <a:lstStyle/>
          <a:p>
            <a:pPr>
              <a:lnSpc>
                <a:spcPct val="90000"/>
              </a:lnSpc>
              <a:buFontTx/>
              <a:buNone/>
            </a:pPr>
            <a:r>
              <a:rPr lang="en-US" dirty="0" smtClean="0"/>
              <a:t>	</a:t>
            </a:r>
            <a:r>
              <a:rPr lang="en-US" b="1" dirty="0" smtClean="0">
                <a:latin typeface="Univers LT Std 67 Bold Condensed"/>
              </a:rPr>
              <a:t>“No longer are the rules and principles that formerly governed society understood to be passed down through families, religious groups, or community norms</a:t>
            </a:r>
            <a:r>
              <a:rPr lang="en-US" b="1" dirty="0" smtClean="0">
                <a:solidFill>
                  <a:srgbClr val="A1781F"/>
                </a:solidFill>
                <a:latin typeface="Univers LT Std 67 Bold Condensed"/>
              </a:rPr>
              <a:t>.  Morals, ethics, and values are created and re-created out of personal experience</a:t>
            </a:r>
            <a:r>
              <a:rPr lang="en-US" b="1" dirty="0" smtClean="0">
                <a:latin typeface="Univers LT Std 67 Bold Condensed"/>
              </a:rPr>
              <a:t>.  Relationships become the crucibles in which values are collaboratively constructed.”  </a:t>
            </a:r>
            <a:br>
              <a:rPr lang="en-US" b="1" dirty="0" smtClean="0">
                <a:latin typeface="Univers LT Std 67 Bold Condensed"/>
              </a:rPr>
            </a:br>
            <a:r>
              <a:rPr lang="en-US" b="1" dirty="0" smtClean="0">
                <a:latin typeface="Univers LT Std 67 Bold Condensed"/>
              </a:rPr>
              <a:t>—</a:t>
            </a:r>
            <a:r>
              <a:rPr lang="en-US" sz="1800" b="1" i="1" dirty="0" smtClean="0">
                <a:latin typeface="Univers LT Std 67 Bold Condensed"/>
              </a:rPr>
              <a:t>When Better Isn’t Enough: Evaluation Tools For The 21</a:t>
            </a:r>
            <a:r>
              <a:rPr lang="en-US" sz="1800" b="1" i="1" baseline="30000" dirty="0" smtClean="0">
                <a:latin typeface="Univers LT Std 67 Bold Condensed"/>
              </a:rPr>
              <a:t>st</a:t>
            </a:r>
            <a:r>
              <a:rPr lang="en-US" sz="1800" b="1" i="1" dirty="0" smtClean="0">
                <a:latin typeface="Univers LT Std 67 Bold Condensed"/>
              </a:rPr>
              <a:t> Century Church. </a:t>
            </a:r>
            <a:r>
              <a:rPr lang="en-US" sz="1800" b="1" dirty="0" smtClean="0">
                <a:latin typeface="Univers LT Std 67 Bold Condensed"/>
              </a:rPr>
              <a:t>Published by Alban Institute.</a:t>
            </a:r>
            <a:endParaRPr lang="en-US" sz="1800" b="1" dirty="0">
              <a:latin typeface="Univers LT Std 67 Bold Condensed"/>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 J. </a:t>
            </a:r>
            <a:r>
              <a:rPr lang="en-US" dirty="0" err="1" smtClean="0"/>
              <a:t>Lifton</a:t>
            </a:r>
            <a:endParaRPr lang="en-US" dirty="0"/>
          </a:p>
        </p:txBody>
      </p:sp>
      <p:sp>
        <p:nvSpPr>
          <p:cNvPr id="3" name="Content Placeholder 2"/>
          <p:cNvSpPr>
            <a:spLocks noGrp="1"/>
          </p:cNvSpPr>
          <p:nvPr>
            <p:ph idx="1"/>
          </p:nvPr>
        </p:nvSpPr>
        <p:spPr>
          <a:xfrm>
            <a:off x="914400" y="2134236"/>
            <a:ext cx="7313613" cy="3916939"/>
          </a:xfrm>
        </p:spPr>
        <p:txBody>
          <a:bodyPr/>
          <a:lstStyle/>
          <a:p>
            <a:pPr>
              <a:buFontTx/>
              <a:buNone/>
            </a:pPr>
            <a:r>
              <a:rPr lang="en-US" dirty="0" smtClean="0"/>
              <a:t>	</a:t>
            </a:r>
            <a:r>
              <a:rPr lang="en-US" b="1" dirty="0" smtClean="0">
                <a:latin typeface="Univers LT Std 67 Bold Condensed"/>
              </a:rPr>
              <a:t>“Those who are consistent in their beliefs, who try to live according to a specific set of principles, and who imagine that they have a single core identity are </a:t>
            </a:r>
            <a:r>
              <a:rPr lang="en-US" b="1" dirty="0" smtClean="0">
                <a:solidFill>
                  <a:srgbClr val="A1781F"/>
                </a:solidFill>
                <a:latin typeface="Univers LT Std 67 Bold Condensed"/>
              </a:rPr>
              <a:t>mentally ill </a:t>
            </a:r>
            <a:r>
              <a:rPr lang="en-US" b="1" dirty="0" smtClean="0">
                <a:latin typeface="Univers LT Std 67 Bold Condensed"/>
              </a:rPr>
              <a:t>according to postmodernist psychologists such as Robert Jay </a:t>
            </a:r>
            <a:r>
              <a:rPr lang="en-US" b="1" dirty="0" err="1" smtClean="0">
                <a:latin typeface="Univers LT Std 67 Bold Condensed"/>
              </a:rPr>
              <a:t>Lifton</a:t>
            </a:r>
            <a:r>
              <a:rPr lang="en-US" b="1" dirty="0" smtClean="0">
                <a:latin typeface="Univers LT Std 67 Bold Condensed"/>
              </a:rPr>
              <a:t>. “</a:t>
            </a:r>
          </a:p>
          <a:p>
            <a:pPr>
              <a:buFontTx/>
              <a:buNone/>
            </a:pPr>
            <a:r>
              <a:rPr lang="en-US" sz="2000" b="1" dirty="0" smtClean="0">
                <a:latin typeface="Univers LT Std 67 Bold Condensed"/>
              </a:rPr>
              <a:t>	—Gene Edward </a:t>
            </a:r>
            <a:r>
              <a:rPr lang="en-US" sz="2000" b="1" dirty="0" err="1" smtClean="0">
                <a:latin typeface="Univers LT Std 67 Bold Condensed"/>
              </a:rPr>
              <a:t>Veith</a:t>
            </a:r>
            <a:r>
              <a:rPr lang="en-US" sz="2000" b="1" dirty="0" smtClean="0">
                <a:latin typeface="Univers LT Std 67 Bold Condensed"/>
              </a:rPr>
              <a:t>, “A Postmodern Scandal,” </a:t>
            </a:r>
            <a:r>
              <a:rPr lang="en-US" sz="2000" b="1" i="1" dirty="0" smtClean="0">
                <a:latin typeface="Univers LT Std 67 Bold Condensed"/>
              </a:rPr>
              <a:t>World</a:t>
            </a:r>
            <a:r>
              <a:rPr lang="en-US" sz="2000" b="1" dirty="0" smtClean="0">
                <a:latin typeface="Univers LT Std 67 Bold Condensed"/>
              </a:rPr>
              <a:t>, </a:t>
            </a:r>
            <a:br>
              <a:rPr lang="en-US" sz="2000" b="1" dirty="0" smtClean="0">
                <a:latin typeface="Univers LT Std 67 Bold Condensed"/>
              </a:rPr>
            </a:br>
            <a:r>
              <a:rPr lang="en-US" sz="2000" b="1" dirty="0" smtClean="0">
                <a:latin typeface="Univers LT Std 67 Bold Condensed"/>
              </a:rPr>
              <a:t>February 21, 1998, </a:t>
            </a:r>
            <a:r>
              <a:rPr lang="en-US" sz="2000" b="1" dirty="0" err="1" smtClean="0">
                <a:latin typeface="Univers LT Std 67 Bold Condensed"/>
              </a:rPr>
              <a:t>p</a:t>
            </a:r>
            <a:r>
              <a:rPr lang="en-US" sz="2000" b="1" dirty="0" smtClean="0">
                <a:latin typeface="Univers LT Std 67 Bold Condensed"/>
              </a:rPr>
              <a:t>. 24.</a:t>
            </a:r>
            <a:endParaRPr lang="en-US" sz="2000" b="1" dirty="0">
              <a:latin typeface="Univers LT Std 67 Bold Condensed"/>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Postmodern Stewardship</a:t>
            </a:r>
            <a:endParaRPr lang="en-US" sz="4000" dirty="0"/>
          </a:p>
        </p:txBody>
      </p:sp>
      <p:sp>
        <p:nvSpPr>
          <p:cNvPr id="3" name="Content Placeholder 2"/>
          <p:cNvSpPr>
            <a:spLocks noGrp="1"/>
          </p:cNvSpPr>
          <p:nvPr>
            <p:ph sz="half" idx="1"/>
          </p:nvPr>
        </p:nvSpPr>
        <p:spPr>
          <a:xfrm>
            <a:off x="553792" y="1492625"/>
            <a:ext cx="4250028" cy="4316786"/>
          </a:xfrm>
        </p:spPr>
        <p:txBody>
          <a:bodyPr/>
          <a:lstStyle/>
          <a:p>
            <a:r>
              <a:rPr lang="en-US" b="1" dirty="0" smtClean="0">
                <a:latin typeface="Univers LT Std 67 Bold Condensed"/>
              </a:rPr>
              <a:t>Industry pushes a rich lifestyle to middle America</a:t>
            </a:r>
          </a:p>
          <a:p>
            <a:r>
              <a:rPr lang="en-US" b="1" dirty="0" smtClean="0">
                <a:latin typeface="Univers LT Std 67 Bold Condensed"/>
              </a:rPr>
              <a:t>Consumers are dissatisfied and discontented with what they have</a:t>
            </a:r>
          </a:p>
          <a:p>
            <a:r>
              <a:rPr lang="en-US" b="1" dirty="0" smtClean="0">
                <a:latin typeface="Univers LT Std 67 Bold Condensed"/>
              </a:rPr>
              <a:t>Let’s take care of the earth</a:t>
            </a:r>
          </a:p>
          <a:p>
            <a:r>
              <a:rPr lang="en-US" b="1" dirty="0" smtClean="0">
                <a:latin typeface="Univers LT Std 67 Bold Condensed"/>
              </a:rPr>
              <a:t>Share the wealth</a:t>
            </a:r>
          </a:p>
        </p:txBody>
      </p:sp>
      <p:pic>
        <p:nvPicPr>
          <p:cNvPr id="5" name="Picture Placeholder 4" descr="offering-plate1.jpg"/>
          <p:cNvPicPr>
            <a:picLocks noGrp="1" noChangeAspect="1"/>
          </p:cNvPicPr>
          <p:nvPr>
            <p:ph type="pic" sz="quarter" idx="13"/>
          </p:nvPr>
        </p:nvPicPr>
        <p:blipFill>
          <a:blip r:embed="rId3"/>
          <a:srcRect l="16644" t="2317" r="15861" b="1713"/>
          <a:stretch>
            <a:fillRect/>
          </a:stretch>
        </p:blipFill>
        <p:spPr>
          <a:xfrm>
            <a:off x="5041613" y="1492625"/>
            <a:ext cx="3337617" cy="3148441"/>
          </a:xfrm>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Studio">
  <a:themeElements>
    <a:clrScheme name="Studio">
      <a:dk1>
        <a:sysClr val="windowText" lastClr="000000"/>
      </a:dk1>
      <a:lt1>
        <a:sysClr val="window" lastClr="FFFFFF"/>
      </a:lt1>
      <a:dk2>
        <a:srgbClr val="535252"/>
      </a:dk2>
      <a:lt2>
        <a:srgbClr val="AAB5C2"/>
      </a:lt2>
      <a:accent1>
        <a:srgbClr val="F7901E"/>
      </a:accent1>
      <a:accent2>
        <a:srgbClr val="FEC60B"/>
      </a:accent2>
      <a:accent3>
        <a:srgbClr val="9FE62F"/>
      </a:accent3>
      <a:accent4>
        <a:srgbClr val="4EA5D1"/>
      </a:accent4>
      <a:accent5>
        <a:srgbClr val="1C4596"/>
      </a:accent5>
      <a:accent6>
        <a:srgbClr val="542D90"/>
      </a:accent6>
      <a:hlink>
        <a:srgbClr val="ED2024"/>
      </a:hlink>
      <a:folHlink>
        <a:srgbClr val="BD912D"/>
      </a:folHlink>
    </a:clrScheme>
    <a:fontScheme name="Studio">
      <a:majorFont>
        <a:latin typeface="Corbel"/>
        <a:ea typeface=""/>
        <a:cs typeface=""/>
        <a:font script="Jpan" typeface="ＭＳ Ｐゴシック"/>
      </a:majorFont>
      <a:minorFont>
        <a:latin typeface="Corbel"/>
        <a:ea typeface=""/>
        <a:cs typeface=""/>
        <a:font script="Jpan" typeface="ＭＳ Ｐゴシック"/>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2627</TotalTime>
  <Words>1185</Words>
  <Application>Microsoft Office PowerPoint</Application>
  <PresentationFormat>On-screen Show (4:3)</PresentationFormat>
  <Paragraphs>137</Paragraphs>
  <Slides>28</Slides>
  <Notes>28</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Studio</vt:lpstr>
      <vt:lpstr>On Thin Ice</vt:lpstr>
      <vt:lpstr>Our Postmodern Culture</vt:lpstr>
      <vt:lpstr>Our Postmodern Spending</vt:lpstr>
      <vt:lpstr>Our Postmodern Spending</vt:lpstr>
      <vt:lpstr>What is Postmodern Culture?</vt:lpstr>
      <vt:lpstr>Dr. Albert Mohler</vt:lpstr>
      <vt:lpstr>Jill M. Hudson</vt:lpstr>
      <vt:lpstr>Robert J. Lifton</vt:lpstr>
      <vt:lpstr>Postmodern Stewardship</vt:lpstr>
      <vt:lpstr>Postmodern Stewardship</vt:lpstr>
      <vt:lpstr>Stewardship in the church</vt:lpstr>
      <vt:lpstr>Stewardship in the church</vt:lpstr>
      <vt:lpstr>Stewardship in the church</vt:lpstr>
      <vt:lpstr>Stewardship in the church</vt:lpstr>
      <vt:lpstr>Stewardship in the church</vt:lpstr>
      <vt:lpstr>Seventh-day Adventist Church</vt:lpstr>
      <vt:lpstr>Stewardship in the church</vt:lpstr>
      <vt:lpstr>Stewardship in the church</vt:lpstr>
      <vt:lpstr>Stewardship in the Bible</vt:lpstr>
      <vt:lpstr>Stewardship in the Bible</vt:lpstr>
      <vt:lpstr>Stewardship in the Bible</vt:lpstr>
      <vt:lpstr>Stewardship in the Bible</vt:lpstr>
      <vt:lpstr>Stewardship in the Bible</vt:lpstr>
      <vt:lpstr>Stewardship in the Bible</vt:lpstr>
      <vt:lpstr>Stewardship in the Bible</vt:lpstr>
      <vt:lpstr>Stewardship in the Bible</vt:lpstr>
      <vt:lpstr>Stewardship in the Bible</vt:lpstr>
      <vt:lpstr>Stewardship in the Bible</vt:lpstr>
    </vt:vector>
  </TitlesOfParts>
  <Company>Southwestern Union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Bond</dc:creator>
  <cp:lastModifiedBy>TaylorM</cp:lastModifiedBy>
  <cp:revision>151</cp:revision>
  <dcterms:created xsi:type="dcterms:W3CDTF">2009-10-07T13:22:24Z</dcterms:created>
  <dcterms:modified xsi:type="dcterms:W3CDTF">2009-11-04T16:16:21Z</dcterms:modified>
</cp:coreProperties>
</file>