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8"/>
  </p:notesMasterIdLst>
  <p:sldIdLst>
    <p:sldId id="285" r:id="rId3"/>
    <p:sldId id="385" r:id="rId4"/>
    <p:sldId id="405" r:id="rId5"/>
    <p:sldId id="395" r:id="rId6"/>
    <p:sldId id="383" r:id="rId7"/>
    <p:sldId id="406" r:id="rId8"/>
    <p:sldId id="359" r:id="rId9"/>
    <p:sldId id="443" r:id="rId10"/>
    <p:sldId id="357" r:id="rId11"/>
    <p:sldId id="391" r:id="rId12"/>
    <p:sldId id="393" r:id="rId13"/>
    <p:sldId id="426" r:id="rId14"/>
    <p:sldId id="394" r:id="rId15"/>
    <p:sldId id="402" r:id="rId16"/>
    <p:sldId id="401" r:id="rId17"/>
    <p:sldId id="396" r:id="rId18"/>
    <p:sldId id="407" r:id="rId19"/>
    <p:sldId id="397" r:id="rId20"/>
    <p:sldId id="398" r:id="rId21"/>
    <p:sldId id="399" r:id="rId22"/>
    <p:sldId id="400" r:id="rId23"/>
    <p:sldId id="427" r:id="rId24"/>
    <p:sldId id="444" r:id="rId25"/>
    <p:sldId id="408" r:id="rId26"/>
    <p:sldId id="390" r:id="rId27"/>
    <p:sldId id="360" r:id="rId28"/>
    <p:sldId id="384" r:id="rId29"/>
    <p:sldId id="366" r:id="rId30"/>
    <p:sldId id="409" r:id="rId31"/>
    <p:sldId id="361" r:id="rId32"/>
    <p:sldId id="362" r:id="rId33"/>
    <p:sldId id="363" r:id="rId34"/>
    <p:sldId id="410" r:id="rId35"/>
    <p:sldId id="413" r:id="rId36"/>
    <p:sldId id="428" r:id="rId37"/>
    <p:sldId id="365" r:id="rId38"/>
    <p:sldId id="388" r:id="rId39"/>
    <p:sldId id="367" r:id="rId40"/>
    <p:sldId id="386" r:id="rId41"/>
    <p:sldId id="429" r:id="rId42"/>
    <p:sldId id="368" r:id="rId43"/>
    <p:sldId id="369" r:id="rId44"/>
    <p:sldId id="370" r:id="rId45"/>
    <p:sldId id="371" r:id="rId46"/>
    <p:sldId id="416" r:id="rId47"/>
    <p:sldId id="417" r:id="rId48"/>
    <p:sldId id="415" r:id="rId49"/>
    <p:sldId id="419" r:id="rId50"/>
    <p:sldId id="420" r:id="rId51"/>
    <p:sldId id="418" r:id="rId52"/>
    <p:sldId id="372" r:id="rId53"/>
    <p:sldId id="414" r:id="rId54"/>
    <p:sldId id="374" r:id="rId55"/>
    <p:sldId id="430" r:id="rId56"/>
    <p:sldId id="375" r:id="rId57"/>
    <p:sldId id="423" r:id="rId58"/>
    <p:sldId id="392" r:id="rId59"/>
    <p:sldId id="376" r:id="rId60"/>
    <p:sldId id="424" r:id="rId61"/>
    <p:sldId id="425" r:id="rId62"/>
    <p:sldId id="422" r:id="rId63"/>
    <p:sldId id="434" r:id="rId64"/>
    <p:sldId id="439" r:id="rId65"/>
    <p:sldId id="378" r:id="rId66"/>
    <p:sldId id="421" r:id="rId67"/>
    <p:sldId id="438" r:id="rId68"/>
    <p:sldId id="440" r:id="rId69"/>
    <p:sldId id="441" r:id="rId70"/>
    <p:sldId id="442" r:id="rId71"/>
    <p:sldId id="377" r:id="rId72"/>
    <p:sldId id="379" r:id="rId73"/>
    <p:sldId id="431" r:id="rId74"/>
    <p:sldId id="382" r:id="rId75"/>
    <p:sldId id="380" r:id="rId76"/>
    <p:sldId id="355"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918"/>
    <p:restoredTop sz="92313"/>
  </p:normalViewPr>
  <p:slideViewPr>
    <p:cSldViewPr snapToGrid="0" snapToObjects="1">
      <p:cViewPr varScale="1">
        <p:scale>
          <a:sx n="123" d="100"/>
          <a:sy n="123" d="100"/>
        </p:scale>
        <p:origin x="200" y="2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C17B6-7063-8146-AD7D-AE27F4420B24}" type="datetimeFigureOut">
              <a:rPr lang="en-US" smtClean="0"/>
              <a:t>2/26/20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03B60-D281-5448-95AE-19916A3D8CFC}" type="slidenum">
              <a:rPr lang="en-US" smtClean="0"/>
              <a:t>‹#›</a:t>
            </a:fld>
            <a:endParaRPr lang="en-US"/>
          </a:p>
        </p:txBody>
      </p:sp>
    </p:spTree>
    <p:extLst>
      <p:ext uri="{BB962C8B-B14F-4D97-AF65-F5344CB8AC3E}">
        <p14:creationId xmlns:p14="http://schemas.microsoft.com/office/powerpoint/2010/main" val="272522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strong organization is one in which initiatives and actions are aligned with its mission.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916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Data from two Nationwide Surveys, Review of Religious Research, Vol, 36, No. 2 (December, 1994).pp 123- 148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of data: </a:t>
            </a:r>
            <a:r>
              <a:rPr lang="en-US" sz="1200" i="1" kern="1200" dirty="0">
                <a:solidFill>
                  <a:schemeClr val="tx1"/>
                </a:solidFill>
                <a:effectLst/>
                <a:latin typeface="+mn-lt"/>
                <a:ea typeface="+mn-ea"/>
                <a:cs typeface="+mn-cs"/>
              </a:rPr>
              <a:t>Using the 1987-1989 General Social Survey and a 1988 Gallup survey we looked at patterns of giving to churches</a:t>
            </a:r>
            <a:endParaRPr lang="en-US" sz="1200"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039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Data from two Nationwide Surveys, Review of Religious Research, Vol, 36, No. 2 (December, 1994).pp 123- 148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of data: </a:t>
            </a:r>
            <a:r>
              <a:rPr lang="en-US" sz="1200" i="1" kern="1200" dirty="0">
                <a:solidFill>
                  <a:schemeClr val="tx1"/>
                </a:solidFill>
                <a:effectLst/>
                <a:latin typeface="+mn-lt"/>
                <a:ea typeface="+mn-ea"/>
                <a:cs typeface="+mn-cs"/>
              </a:rPr>
              <a:t>Using the 1987-1989 General Social Survey and a 1988 Gallup survey we looked at patterns of giving to churches</a:t>
            </a:r>
            <a:endParaRPr lang="en-US" sz="1200"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684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Data from two Nationwide Surveys, Review of Religious Research, Vol, 36, No. 2 (December, 1994).pp 123- 148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of data: </a:t>
            </a:r>
            <a:r>
              <a:rPr lang="en-US" sz="1200" i="1" kern="1200" dirty="0">
                <a:solidFill>
                  <a:schemeClr val="tx1"/>
                </a:solidFill>
                <a:effectLst/>
                <a:latin typeface="+mn-lt"/>
                <a:ea typeface="+mn-ea"/>
                <a:cs typeface="+mn-cs"/>
              </a:rPr>
              <a:t>Using the 1987-1989 General Social Survey and a 1988 Gallup survey we looked at patterns of giving to churches</a:t>
            </a:r>
            <a:endParaRPr lang="en-US" sz="1200"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209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Dean </a:t>
            </a:r>
            <a:r>
              <a:rPr lang="en-US" dirty="0" err="1"/>
              <a:t>R.Hoge</a:t>
            </a:r>
            <a:r>
              <a:rPr lang="en-US" dirty="0"/>
              <a:t>, Charles </a:t>
            </a:r>
            <a:r>
              <a:rPr lang="en-US" dirty="0" err="1"/>
              <a:t>Zech</a:t>
            </a:r>
            <a:r>
              <a:rPr lang="en-US" dirty="0"/>
              <a:t>, Patrick McNamara, Michael </a:t>
            </a:r>
            <a:r>
              <a:rPr lang="en-US" dirty="0" err="1"/>
              <a:t>J.Donahue</a:t>
            </a:r>
            <a:r>
              <a:rPr lang="en-US" dirty="0"/>
              <a:t>, Money Matters. Westminster John Knox Press, Louisville, Kentucky, 1996.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tested 13 hypotheses about characteristics of individual church members</a:t>
            </a:r>
          </a:p>
          <a:p>
            <a:pPr lvl="0"/>
            <a:r>
              <a:rPr lang="en-US" sz="1200" kern="1200" dirty="0">
                <a:solidFill>
                  <a:schemeClr val="tx1"/>
                </a:solidFill>
                <a:effectLst/>
                <a:latin typeface="+mn-lt"/>
                <a:ea typeface="+mn-ea"/>
                <a:cs typeface="+mn-cs"/>
              </a:rPr>
              <a:t>They tested 9 hypotheses about the congregation as an institution. </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251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Dean </a:t>
            </a:r>
            <a:r>
              <a:rPr lang="en-US" dirty="0" err="1"/>
              <a:t>R.Hoge</a:t>
            </a:r>
            <a:r>
              <a:rPr lang="en-US" dirty="0"/>
              <a:t>, Charles </a:t>
            </a:r>
            <a:r>
              <a:rPr lang="en-US" dirty="0" err="1"/>
              <a:t>Zech</a:t>
            </a:r>
            <a:r>
              <a:rPr lang="en-US" dirty="0"/>
              <a:t>, Patrick McNamara, Michael </a:t>
            </a:r>
            <a:r>
              <a:rPr lang="en-US" dirty="0" err="1"/>
              <a:t>J.Donahue</a:t>
            </a:r>
            <a:r>
              <a:rPr lang="en-US" dirty="0"/>
              <a:t>, Money Matters. Westminster John Knox Press, Louisville, Kentucky, 1996.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tested 13 hypotheses about characteristics of individual church members</a:t>
            </a:r>
          </a:p>
          <a:p>
            <a:pPr lvl="0"/>
            <a:r>
              <a:rPr lang="en-US" sz="1200" kern="1200" dirty="0">
                <a:solidFill>
                  <a:schemeClr val="tx1"/>
                </a:solidFill>
                <a:effectLst/>
                <a:latin typeface="+mn-lt"/>
                <a:ea typeface="+mn-ea"/>
                <a:cs typeface="+mn-cs"/>
              </a:rPr>
              <a:t>They tested 9 hypotheses about the congregation as an institution. </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99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Smith, Christian. Passing the Plate . Oxford University Press. Kindle Edition. 2008</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448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Smith, Christian. Passing the Plate . Oxford University Press. Kindle Edition. 2008</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510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Smith, Christian. Passing the Plate . Oxford University Press. Kindle Edition. 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692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Smith, Christian. Passing the Plate . Oxford University Press. Kindle Edition. P. </a:t>
            </a:r>
            <a:r>
              <a:rPr lang="en-US" sz="1200" dirty="0"/>
              <a:t>.—little is spent on missions, development, and poverty relief outside of local congregations, particularly outside the United States, in ways that benefit people other than the givers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mn-lt"/>
              <a:ea typeface="+mn-ea"/>
              <a:cs typeface="+mn-cs"/>
            </a:endParaRPr>
          </a:p>
          <a:p>
            <a:endParaRPr lang="en-US" sz="1200"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23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071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Smith, Christian. Passing the Plate . Oxford University Press. Kindle Edition. 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318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Smith, Christian. Passing the Plate . Oxford University Press. Kindle Edition. 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87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strong organization is one in which initiatives and actions are aligned with its mission.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36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Allen (2018) brought to light that generosity does not happen in a vacuum; it has biological, social and cultural drivers.  It appears that the motives to give stand on a continuum between self-interest to pure altruism (Herzog and Price, 2016).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3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Church is a living organism, the body of Christ. As such, growth in any area happens as the result of the right conditions being present. This presentation explores about the conditions, in the local church, that are conducive for members to partner faithfully in God’s mission.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997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strong organization is one in which initiatives and actions are aligned with its mission.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12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does that way of life affect financial partnership in God’s mission?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077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Growth in financial management is the process through which a member develops his or her potential to generate and manage personal financial resources. It is interesting to note that the biblical message favors development in all aspects of life, not only in the spiritual sphere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18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Growth in financial management is the process through which a member develops his or her potential to generate and manage personal financial resources. It is interesting to note that the biblical message favors development in all aspects of life, not only in the spiritual sphere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76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567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does that way of life affect financial partnership in God’s mission?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00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Apostle Paul explains the process of transformation to the believers in Corinth.</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821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studies have confirmed that people who practice spiritual exercises such as regular are more likely to be faithful in returning tithe (McIver,2016).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006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studies have confirmed that people who practice spiritual exercises such as regular are more likely to be faithful in returning tithe (McIver,2016).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190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studies have confirmed that people who practice spiritual exercises such as regular are more likely to be faithful in returning tithe (McIver,2016).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365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studies have confirmed that people who practice spiritual exercises such as regular are more likely to be faithful in returning tithe (McIver,2016).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258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accept that Jesus is the greatest of all givers, we will be naturally transformed into givers when we cultivate His presence. </a:t>
            </a:r>
          </a:p>
          <a:p>
            <a:r>
              <a:rPr lang="en-GB" sz="1200" kern="1200" dirty="0">
                <a:solidFill>
                  <a:schemeClr val="tx1"/>
                </a:solidFill>
                <a:effectLst/>
                <a:latin typeface="+mn-lt"/>
                <a:ea typeface="+mn-ea"/>
                <a:cs typeface="+mn-cs"/>
              </a:rPr>
              <a:t>Several studies have confirmed the above claimed. People who practice spiritual exercises such as regular prayer time, daily Bible study, study of the Sabbath School lesson, and attendance of church services are more likely to be faithful in returning tithe (McIver,2016).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00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Ellen White describes an alarming situation that exist among members in regard to sound financial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dire need for growth in personal financial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Absence or limited partnership in God’s mission does not always reflect unwillingness but often a mismanagement of personal affairs. It is an established fact that areas with high rates of unemployment can hardly raise the percentage of their membership which is returning tithe and offerings systematically. There is also a correlation between indebtedness and partnering in God’s mission.</a:t>
            </a:r>
          </a:p>
          <a:p>
            <a:endParaRPr lang="fr-FR"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664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Ellen White describes an alarming situation that exist among members in regard to sound financial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dire need for growth in personal financial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Absence or limited partnership in God’s mission does not always reflect unwillingness but often a mismanagement of personal affairs. It is an established fact that areas with high rates of unemployment can hardly raise the percentage of their membership which is returning tithe and offerings systematically. There is also a correlation between indebtedness and partnering in God’s mission.</a:t>
            </a:r>
          </a:p>
          <a:p>
            <a:endParaRPr lang="fr-FR"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229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Ellen White describes an alarming situation that exist among members in regard to sound financial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dire need for growth in personal financial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Absence or limited partnership in God’s mission does not always reflect unwillingness but often a mismanagement of personal affairs. It is an established fact that areas with high rates of unemployment can hardly raise the percentage of their membership which is returning tithe and offerings systematically. There is also a correlation between indebtedness and partnering in God’s mission.</a:t>
            </a:r>
          </a:p>
          <a:p>
            <a:endParaRPr lang="fr-FR"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32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520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Ellen White describes an alarming situation that exist among members in regard to sound financial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dire need for growth in personal financial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Absence or limited partnership in God’s mission does not always reflect unwillingness but often a mismanagement of personal affairs. It is an established fact that areas with high rates of unemployment can hardly raise the percentage of their membership which is returning tithe and offerings systematically. There is also a correlation between indebtedness and partnering in God’s mission.</a:t>
            </a:r>
          </a:p>
          <a:p>
            <a:endParaRPr lang="fr-FR"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672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many locations, the local church needs external resource persons to equip members and the community to acquire financial skills. Hence, it functions as an access point.</a:t>
            </a:r>
          </a:p>
          <a:p>
            <a:r>
              <a:rPr lang="en-US" sz="1200" kern="1200" dirty="0">
                <a:solidFill>
                  <a:schemeClr val="tx1"/>
                </a:solidFill>
                <a:effectLst/>
                <a:latin typeface="+mn-lt"/>
                <a:ea typeface="+mn-ea"/>
                <a:cs typeface="+mn-cs"/>
              </a:rPr>
              <a:t>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252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chapter on </a:t>
            </a:r>
            <a:r>
              <a:rPr lang="en-US" sz="1200" i="1" kern="1200" dirty="0">
                <a:solidFill>
                  <a:schemeClr val="tx1"/>
                </a:solidFill>
                <a:effectLst/>
                <a:latin typeface="+mn-lt"/>
                <a:ea typeface="+mn-ea"/>
                <a:cs typeface="+mn-cs"/>
              </a:rPr>
              <a:t>Created and Redeemed as Stewards</a:t>
            </a:r>
            <a:r>
              <a:rPr lang="en-US" sz="1200" kern="1200" dirty="0">
                <a:solidFill>
                  <a:schemeClr val="tx1"/>
                </a:solidFill>
                <a:effectLst/>
                <a:latin typeface="+mn-lt"/>
                <a:ea typeface="+mn-ea"/>
                <a:cs typeface="+mn-cs"/>
              </a:rPr>
              <a:t> the handbook shares about the fundamentals of the stewardship that the Church has to vehiculate. All ministries are involved to bring the stewardship principles to children, prospective and baptized members. This section discusses about the best strategies to bring the stewardship message to every segment of the Church and with the community.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42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Should we be intentional in teaching stewardship? As a lifestyle, is stewardship not caught through observations and interactions? These words of Apostle Paul can enlighten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Modeling has to be complemented by teaching.</a:t>
            </a:r>
          </a:p>
          <a:p>
            <a:endParaRPr lang="en-US" sz="1200"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654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Bible places a strong emphasis on intentional intergenerational teaching</a:t>
            </a:r>
            <a:r>
              <a:rPr lang="en-US" sz="1200"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his study on tithing practices among Seventh-Day Adventists (2016) </a:t>
            </a:r>
            <a:r>
              <a:rPr lang="en-US" sz="1200" kern="1200" dirty="0" err="1">
                <a:solidFill>
                  <a:schemeClr val="tx1"/>
                </a:solidFill>
                <a:effectLst/>
                <a:latin typeface="+mn-lt"/>
                <a:ea typeface="+mn-ea"/>
                <a:cs typeface="+mn-cs"/>
              </a:rPr>
              <a:t>Mlvers</a:t>
            </a:r>
            <a:r>
              <a:rPr lang="en-US" sz="1200" kern="1200" dirty="0">
                <a:solidFill>
                  <a:schemeClr val="tx1"/>
                </a:solidFill>
                <a:effectLst/>
                <a:latin typeface="+mn-lt"/>
                <a:ea typeface="+mn-ea"/>
                <a:cs typeface="+mn-cs"/>
              </a:rPr>
              <a:t> discovered that  forgetting is a major reason why church members are not tithing regularly. Frequent reminders could help change this situation. It is essential to </a:t>
            </a:r>
            <a:r>
              <a:rPr lang="fr-FR" sz="1200" kern="1200" dirty="0" err="1">
                <a:solidFill>
                  <a:schemeClr val="tx1"/>
                </a:solidFill>
                <a:effectLst/>
                <a:latin typeface="+mn-lt"/>
                <a:ea typeface="+mn-ea"/>
                <a:cs typeface="+mn-cs"/>
              </a:rPr>
              <a:t>pass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432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a:t>An </a:t>
            </a:r>
            <a:r>
              <a:rPr lang="fr-FR" noProof="0" dirty="0" err="1"/>
              <a:t>hypothesis</a:t>
            </a:r>
            <a:r>
              <a:rPr lang="fr-FR" noProof="0" dirty="0"/>
              <a:t> </a:t>
            </a:r>
            <a:r>
              <a:rPr lang="fr-FR" noProof="0" dirty="0" err="1"/>
              <a:t>tested</a:t>
            </a:r>
            <a:r>
              <a:rPr lang="fr-FR" noProof="0" dirty="0"/>
              <a:t> by Smith in 2008. He </a:t>
            </a:r>
            <a:r>
              <a:rPr lang="fr-FR" noProof="0" dirty="0" err="1"/>
              <a:t>found</a:t>
            </a:r>
            <a:r>
              <a:rPr lang="fr-FR" noProof="0" dirty="0"/>
              <a:t> </a:t>
            </a:r>
            <a:r>
              <a:rPr lang="fr-FR" noProof="0" dirty="0" err="1"/>
              <a:t>that</a:t>
            </a:r>
            <a:r>
              <a:rPr lang="fr-FR" noProof="0" dirty="0"/>
              <a:t> </a:t>
            </a:r>
            <a:r>
              <a:rPr lang="fr-FR" noProof="0" dirty="0" err="1"/>
              <a:t>it</a:t>
            </a:r>
            <a:r>
              <a:rPr lang="fr-FR" noProof="0" dirty="0"/>
              <a:t> </a:t>
            </a:r>
            <a:r>
              <a:rPr lang="fr-FR" noProof="0" dirty="0" err="1"/>
              <a:t>is</a:t>
            </a:r>
            <a:r>
              <a:rPr lang="fr-FR" noProof="0" dirty="0"/>
              <a:t> </a:t>
            </a:r>
            <a:r>
              <a:rPr lang="fr-FR" noProof="0" dirty="0" err="1"/>
              <a:t>partially</a:t>
            </a:r>
            <a:r>
              <a:rPr lang="fr-FR" noProof="0" dirty="0"/>
              <a:t> </a:t>
            </a:r>
            <a:r>
              <a:rPr lang="fr-FR" noProof="0" dirty="0" err="1"/>
              <a:t>true</a:t>
            </a:r>
            <a:r>
              <a:rPr lang="fr-FR" noProof="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288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a:t>An </a:t>
            </a:r>
            <a:r>
              <a:rPr lang="fr-FR" noProof="0" dirty="0" err="1"/>
              <a:t>hypothesis</a:t>
            </a:r>
            <a:r>
              <a:rPr lang="fr-FR" noProof="0" dirty="0"/>
              <a:t> </a:t>
            </a:r>
            <a:r>
              <a:rPr lang="fr-FR" noProof="0" dirty="0" err="1"/>
              <a:t>tested</a:t>
            </a:r>
            <a:r>
              <a:rPr lang="fr-FR" noProof="0" dirty="0"/>
              <a:t> by Smith in 2008. He </a:t>
            </a:r>
            <a:r>
              <a:rPr lang="fr-FR" noProof="0" dirty="0" err="1"/>
              <a:t>found</a:t>
            </a:r>
            <a:r>
              <a:rPr lang="fr-FR" noProof="0" dirty="0"/>
              <a:t> </a:t>
            </a:r>
            <a:r>
              <a:rPr lang="fr-FR" noProof="0" dirty="0" err="1"/>
              <a:t>that</a:t>
            </a:r>
            <a:r>
              <a:rPr lang="fr-FR" noProof="0" dirty="0"/>
              <a:t> </a:t>
            </a:r>
            <a:r>
              <a:rPr lang="fr-FR" noProof="0" dirty="0" err="1"/>
              <a:t>it</a:t>
            </a:r>
            <a:r>
              <a:rPr lang="fr-FR" noProof="0" dirty="0"/>
              <a:t> </a:t>
            </a:r>
            <a:r>
              <a:rPr lang="fr-FR" noProof="0" dirty="0" err="1"/>
              <a:t>is</a:t>
            </a:r>
            <a:r>
              <a:rPr lang="fr-FR" noProof="0" dirty="0"/>
              <a:t> </a:t>
            </a:r>
            <a:r>
              <a:rPr lang="fr-FR" noProof="0" dirty="0" err="1"/>
              <a:t>partially</a:t>
            </a:r>
            <a:r>
              <a:rPr lang="fr-FR" noProof="0" dirty="0"/>
              <a:t> </a:t>
            </a:r>
            <a:r>
              <a:rPr lang="fr-FR" noProof="0" dirty="0" err="1"/>
              <a:t>true</a:t>
            </a:r>
            <a:r>
              <a:rPr lang="fr-FR" noProof="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5410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err="1"/>
              <a:t>Naturally</a:t>
            </a:r>
            <a:r>
              <a:rPr lang="fr-FR" noProof="0" dirty="0"/>
              <a:t>, </a:t>
            </a:r>
            <a:r>
              <a:rPr lang="fr-FR" noProof="0" dirty="0" err="1"/>
              <a:t>we</a:t>
            </a:r>
            <a:r>
              <a:rPr lang="fr-FR" noProof="0" dirty="0"/>
              <a:t> </a:t>
            </a:r>
            <a:r>
              <a:rPr lang="fr-FR" noProof="0" dirty="0" err="1"/>
              <a:t>wont</a:t>
            </a:r>
            <a:r>
              <a:rPr lang="fr-FR" noProof="0" dirty="0"/>
              <a:t> do </a:t>
            </a:r>
            <a:r>
              <a:rPr lang="fr-FR" noProof="0" dirty="0" err="1"/>
              <a:t>it</a:t>
            </a:r>
            <a:r>
              <a:rPr lang="fr-FR" noProof="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453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err="1"/>
              <a:t>Naturally</a:t>
            </a:r>
            <a:r>
              <a:rPr lang="fr-FR" noProof="0" dirty="0"/>
              <a:t>, </a:t>
            </a:r>
            <a:r>
              <a:rPr lang="fr-FR" noProof="0" dirty="0" err="1"/>
              <a:t>we</a:t>
            </a:r>
            <a:r>
              <a:rPr lang="fr-FR" noProof="0" dirty="0"/>
              <a:t> </a:t>
            </a:r>
            <a:r>
              <a:rPr lang="fr-FR" noProof="0" dirty="0" err="1"/>
              <a:t>wont</a:t>
            </a:r>
            <a:r>
              <a:rPr lang="fr-FR" noProof="0" dirty="0"/>
              <a:t> do </a:t>
            </a:r>
            <a:r>
              <a:rPr lang="fr-FR" noProof="0" dirty="0" err="1"/>
              <a:t>it</a:t>
            </a:r>
            <a:r>
              <a:rPr lang="fr-FR" noProof="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252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err="1"/>
              <a:t>Naturally</a:t>
            </a:r>
            <a:r>
              <a:rPr lang="fr-FR" noProof="0" dirty="0"/>
              <a:t>, </a:t>
            </a:r>
            <a:r>
              <a:rPr lang="fr-FR" noProof="0" dirty="0" err="1"/>
              <a:t>we</a:t>
            </a:r>
            <a:r>
              <a:rPr lang="fr-FR" noProof="0" dirty="0"/>
              <a:t> </a:t>
            </a:r>
            <a:r>
              <a:rPr lang="fr-FR" noProof="0" dirty="0" err="1"/>
              <a:t>wont</a:t>
            </a:r>
            <a:r>
              <a:rPr lang="fr-FR" noProof="0" dirty="0"/>
              <a:t> do </a:t>
            </a:r>
            <a:r>
              <a:rPr lang="fr-FR" noProof="0" dirty="0" err="1"/>
              <a:t>it</a:t>
            </a:r>
            <a:r>
              <a:rPr lang="fr-FR" noProof="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3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r>
              <a:rPr lang="en-US" sz="1200" kern="1200" dirty="0">
                <a:solidFill>
                  <a:schemeClr val="tx1"/>
                </a:solidFill>
                <a:effectLst/>
                <a:latin typeface="+mn-lt"/>
                <a:ea typeface="+mn-ea"/>
                <a:cs typeface="+mn-cs"/>
              </a:rPr>
              <a:t>“He asks us to acknowledge Him as the giver of all things; and for this reason, He says, of all your possessions I reserve a tenth for Myself, besides gifts and offerings, which are to be brought into My storehouse” (</a:t>
            </a:r>
            <a:r>
              <a:rPr lang="en-US" sz="1200" i="1" kern="1200" dirty="0">
                <a:solidFill>
                  <a:schemeClr val="tx1"/>
                </a:solidFill>
                <a:effectLst/>
                <a:latin typeface="+mn-lt"/>
                <a:ea typeface="+mn-ea"/>
                <a:cs typeface="+mn-cs"/>
              </a:rPr>
              <a:t>Counsels on Stewardship,</a:t>
            </a:r>
            <a:r>
              <a:rPr lang="en-US" sz="1200" kern="1200" dirty="0">
                <a:solidFill>
                  <a:schemeClr val="tx1"/>
                </a:solidFill>
                <a:effectLst/>
                <a:latin typeface="+mn-lt"/>
                <a:ea typeface="+mn-ea"/>
                <a:cs typeface="+mn-cs"/>
              </a:rPr>
              <a:t> pp. 80, 81).</a:t>
            </a:r>
            <a:r>
              <a:rPr lang="en-US" dirty="0">
                <a:effectLst/>
              </a:rPr>
              <a:t>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875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err="1"/>
              <a:t>Naturally</a:t>
            </a:r>
            <a:r>
              <a:rPr lang="fr-FR" noProof="0" dirty="0"/>
              <a:t>, </a:t>
            </a:r>
            <a:r>
              <a:rPr lang="fr-FR" noProof="0" dirty="0" err="1"/>
              <a:t>we</a:t>
            </a:r>
            <a:r>
              <a:rPr lang="fr-FR" noProof="0" dirty="0"/>
              <a:t> </a:t>
            </a:r>
            <a:r>
              <a:rPr lang="fr-FR" noProof="0" dirty="0" err="1"/>
              <a:t>wont</a:t>
            </a:r>
            <a:r>
              <a:rPr lang="fr-FR" noProof="0" dirty="0"/>
              <a:t> do </a:t>
            </a:r>
            <a:r>
              <a:rPr lang="fr-FR" noProof="0" dirty="0" err="1"/>
              <a:t>it</a:t>
            </a:r>
            <a:r>
              <a:rPr lang="fr-FR" noProof="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270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4630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73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475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002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chapter on </a:t>
            </a:r>
            <a:r>
              <a:rPr lang="en-US" sz="1200" i="1" kern="1200" dirty="0">
                <a:solidFill>
                  <a:schemeClr val="tx1"/>
                </a:solidFill>
                <a:effectLst/>
                <a:latin typeface="+mn-lt"/>
                <a:ea typeface="+mn-ea"/>
                <a:cs typeface="+mn-cs"/>
              </a:rPr>
              <a:t>Created and Redeemed as Stewards</a:t>
            </a:r>
            <a:r>
              <a:rPr lang="en-US" sz="1200" kern="1200" dirty="0">
                <a:solidFill>
                  <a:schemeClr val="tx1"/>
                </a:solidFill>
                <a:effectLst/>
                <a:latin typeface="+mn-lt"/>
                <a:ea typeface="+mn-ea"/>
                <a:cs typeface="+mn-cs"/>
              </a:rPr>
              <a:t> the handbook shares about the fundamentals of the stewardship that the Church has to vehiculate. All ministries are involved to bring the stewardship principles to children, prospective and baptized members. This section discusses about the best strategies to bring the stewardship message to every segment of the Church and with the community.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358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68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done by Smith and Emerson (2008, p.143) testifies about the importance of trust for liberality. They made the following observation: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2892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242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340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evaluate faithful partnership in mission? The Stewardship Ministries uses three indicators to define members’ partnership: </a:t>
            </a:r>
          </a:p>
          <a:p>
            <a:r>
              <a:rPr lang="en-US" sz="1200" kern="1200" dirty="0">
                <a:solidFill>
                  <a:schemeClr val="tx1"/>
                </a:solidFill>
                <a:effectLst/>
                <a:latin typeface="+mn-lt"/>
                <a:ea typeface="+mn-ea"/>
                <a:cs typeface="+mn-cs"/>
              </a:rPr>
              <a:t>“He asks us to acknowledge Him as the giver of all things; and for this reason, He says, of all your possessions I reserve a tenth for Myself, besides gifts and offerings, which are to be brought into My storehouse” (</a:t>
            </a:r>
            <a:r>
              <a:rPr lang="en-US" sz="1200" i="1" kern="1200" dirty="0">
                <a:solidFill>
                  <a:schemeClr val="tx1"/>
                </a:solidFill>
                <a:effectLst/>
                <a:latin typeface="+mn-lt"/>
                <a:ea typeface="+mn-ea"/>
                <a:cs typeface="+mn-cs"/>
              </a:rPr>
              <a:t>Counsels on Stewardship,</a:t>
            </a:r>
            <a:r>
              <a:rPr lang="en-US" sz="1200" kern="1200" dirty="0">
                <a:solidFill>
                  <a:schemeClr val="tx1"/>
                </a:solidFill>
                <a:effectLst/>
                <a:latin typeface="+mn-lt"/>
                <a:ea typeface="+mn-ea"/>
                <a:cs typeface="+mn-cs"/>
              </a:rPr>
              <a:t> pp. 80, 81).</a:t>
            </a:r>
            <a:r>
              <a:rPr lang="en-US" dirty="0">
                <a:effectLst/>
              </a:rPr>
              <a:t>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640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9315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dirty="0"/>
              <a:t>If the program content and mechanism require some unique expertise, the local church may not have the human resources for its execution. It is important also to consider that most church activities are run by lay members, This may imply some limitations. </a:t>
            </a:r>
          </a:p>
          <a:p>
            <a:endParaRPr lang="en-Z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When the cost to run a given program is too high, you might be able to run it once and receive the approval of everyone. Then, it becomes impossible to replicate to create reinforcement. Regularity is essential for stewardship education.</a:t>
            </a:r>
            <a:endParaRPr lang="en-US" dirty="0"/>
          </a:p>
          <a:p>
            <a:r>
              <a:rPr lang="en-ZA" dirty="0"/>
              <a:t>Most of our local churches have a full agenda. Ministries are competing among themselves to secure the participation of members to their programs. An additional educational needs to be sensitive to this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Encapsulate the stewardship message in already existing programs and initiatives of the Church.</a:t>
            </a:r>
            <a:r>
              <a:rPr lang="en-ZA" u="sng" dirty="0"/>
              <a:t> </a:t>
            </a:r>
            <a:endParaRPr lang="en-US" dirty="0"/>
          </a:p>
          <a:p>
            <a:endParaRPr lang="en-ZA" noProof="0" dirty="0"/>
          </a:p>
          <a:p>
            <a:endParaRPr lang="en-ZA" noProof="0" dirty="0"/>
          </a:p>
          <a:p>
            <a:endParaRPr lang="en-ZA" noProof="0" dirty="0"/>
          </a:p>
          <a:p>
            <a:endParaRPr lang="en-ZA" noProof="0" dirty="0"/>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7562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4277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64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done by Smith and Emerson (2008, p.143) testifies about the importance of trust for liberality. They made the following observation: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947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done by Smith and Emerson (2008, p.143) testifies about the importance of trust for liberality. They made the following observation: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0020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4386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0523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5183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462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Religious Giving. How do we evaluate faithful partnership in mission? The Stewardship Ministries uses three indicators to define members’ partnership: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2960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done by Smith and Emerson (2008, p.143) testifies about the importance of trust for liberality. They made the following observation: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7430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done by Smith and Emerson (2008, p.143) testifies about the importance of trust for liberality. They made the following observation:</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106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Church is a living organism, the body of Christ. As such, growth in any area happens as the result of the right conditions being present. This presentation explores about the conditions, in the local church, that are conducive for members to partner faithfully in God’s mission.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2948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real actions to build a culture of liberality happen at the local church level. Other levels of the Church organization act as facilitators. As multiple factors are involved, it cannot be the responsibility of one department, even the Stewardship Ministries. It is about how we do church. It is advantageous for the church board to coordinate the initiative of building a culture of liberality.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753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0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48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strong organization is one in which initiatives and actions are aligned with its mission.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90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Church is a living organism, the body of Christ. As such, growth in any area happens as the result of the right conditions being present. This presentation explores about the conditions, in the local church, that are conducive for members to partner faithfully in God’s mission. </a:t>
            </a:r>
          </a:p>
          <a:p>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EDF84-8EEA-5647-8F72-A7C381AE262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611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56E34-695F-C540-87BD-4B6E2BCA92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5D2D0C-96A3-2648-A230-492577A470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8CBD16-F3D5-0140-829D-0FD41F63ACB7}"/>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5" name="Footer Placeholder 4">
            <a:extLst>
              <a:ext uri="{FF2B5EF4-FFF2-40B4-BE49-F238E27FC236}">
                <a16:creationId xmlns:a16="http://schemas.microsoft.com/office/drawing/2014/main" id="{9BA4E199-76CF-1146-B0D1-7B80CBDC0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325DA-29EA-F040-A4B0-4D04F78E4BCF}"/>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1983548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7DD2-A6FE-9D45-B9E3-CFAA7EE14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F11152-F83D-A24E-9096-97D646A909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0E849-2472-6E43-A3C7-965D7A29892D}"/>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5" name="Footer Placeholder 4">
            <a:extLst>
              <a:ext uri="{FF2B5EF4-FFF2-40B4-BE49-F238E27FC236}">
                <a16:creationId xmlns:a16="http://schemas.microsoft.com/office/drawing/2014/main" id="{C3977570-EBBB-D545-9EC5-495B85DE5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E118C-787F-1C48-A74E-6CD968B97B2B}"/>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83444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3830E-B3D9-2342-A3B3-FBC0AD700D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C65C9-2570-3A43-A672-F634F2020C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28F79-4C8B-FF44-9B42-BF5E48B1A2C4}"/>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5" name="Footer Placeholder 4">
            <a:extLst>
              <a:ext uri="{FF2B5EF4-FFF2-40B4-BE49-F238E27FC236}">
                <a16:creationId xmlns:a16="http://schemas.microsoft.com/office/drawing/2014/main" id="{C2ED2A87-765C-E141-85CD-83E3D38AD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A04F3-3F92-AE45-B032-EAB6EE5711ED}"/>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2085512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 style</a:t>
            </a:r>
          </a:p>
        </p:txBody>
      </p:sp>
      <p:sp>
        <p:nvSpPr>
          <p:cNvPr id="4" name="Footer Placeholder 4"/>
          <p:cNvSpPr>
            <a:spLocks noGrp="1"/>
          </p:cNvSpPr>
          <p:nvPr>
            <p:ph type="ftr" sz="quarter" idx="10"/>
          </p:nvPr>
        </p:nvSpPr>
        <p:spPr>
          <a:xfrm>
            <a:off x="914400" y="6356353"/>
            <a:ext cx="3860800" cy="365125"/>
          </a:xfrm>
        </p:spPr>
        <p:txBody>
          <a:bodyPr/>
          <a:lstStyle>
            <a:lvl1pPr>
              <a:defRPr/>
            </a:lvl1pPr>
          </a:lstStyle>
          <a:p>
            <a:pPr>
              <a:defRPr/>
            </a:pPr>
            <a:r>
              <a:rPr lang="en-US"/>
              <a:t>CELEBRATIONS®</a:t>
            </a:r>
          </a:p>
        </p:txBody>
      </p:sp>
      <p:sp>
        <p:nvSpPr>
          <p:cNvPr id="5" name="Slide Number Placeholder 5"/>
          <p:cNvSpPr>
            <a:spLocks noGrp="1"/>
          </p:cNvSpPr>
          <p:nvPr>
            <p:ph type="sldNum" sz="quarter" idx="11"/>
          </p:nvPr>
        </p:nvSpPr>
        <p:spPr/>
        <p:txBody>
          <a:bodyPr/>
          <a:lstStyle>
            <a:lvl1pPr>
              <a:defRPr dirty="0" smtClean="0"/>
            </a:lvl1pPr>
          </a:lstStyle>
          <a:p>
            <a:pPr>
              <a:defRPr/>
            </a:pPr>
            <a:r>
              <a:rPr lang="en-US"/>
              <a:t>Choices</a:t>
            </a:r>
          </a:p>
        </p:txBody>
      </p:sp>
    </p:spTree>
    <p:extLst>
      <p:ext uri="{BB962C8B-B14F-4D97-AF65-F5344CB8AC3E}">
        <p14:creationId xmlns:p14="http://schemas.microsoft.com/office/powerpoint/2010/main" val="3702038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defRPr dirty="0" smtClean="0">
                <a:latin typeface="Humanst521 BT" pitchFamily="34" charset="0"/>
              </a:defRPr>
            </a:lvl1pPr>
          </a:lstStyle>
          <a:p>
            <a:pPr>
              <a:defRPr/>
            </a:pPr>
            <a:r>
              <a:rPr lang="en-US"/>
              <a:t>CELEBRATIONS®</a:t>
            </a:r>
          </a:p>
        </p:txBody>
      </p:sp>
      <p:sp>
        <p:nvSpPr>
          <p:cNvPr id="5" name="Slide Number Placeholder 5"/>
          <p:cNvSpPr>
            <a:spLocks noGrp="1"/>
          </p:cNvSpPr>
          <p:nvPr>
            <p:ph type="sldNum" sz="quarter" idx="11"/>
          </p:nvPr>
        </p:nvSpPr>
        <p:spPr/>
        <p:txBody>
          <a:bodyPr/>
          <a:lstStyle>
            <a:lvl1pPr>
              <a:defRPr dirty="0" smtClean="0">
                <a:latin typeface="Humanst521 BT" pitchFamily="34" charset="0"/>
              </a:defRPr>
            </a:lvl1pPr>
          </a:lstStyle>
          <a:p>
            <a:pPr>
              <a:defRPr/>
            </a:pPr>
            <a:r>
              <a:rPr lang="en-US"/>
              <a:t>Choices</a:t>
            </a:r>
          </a:p>
        </p:txBody>
      </p:sp>
    </p:spTree>
    <p:extLst>
      <p:ext uri="{BB962C8B-B14F-4D97-AF65-F5344CB8AC3E}">
        <p14:creationId xmlns:p14="http://schemas.microsoft.com/office/powerpoint/2010/main" val="149325025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CELEBRATIONS(R)</a:t>
            </a:r>
          </a:p>
        </p:txBody>
      </p:sp>
      <p:sp>
        <p:nvSpPr>
          <p:cNvPr id="5" name="Slide Number Placeholder 5"/>
          <p:cNvSpPr>
            <a:spLocks noGrp="1"/>
          </p:cNvSpPr>
          <p:nvPr>
            <p:ph type="sldNum" sz="quarter" idx="11"/>
          </p:nvPr>
        </p:nvSpPr>
        <p:spPr/>
        <p:txBody>
          <a:bodyPr/>
          <a:lstStyle>
            <a:lvl1pPr>
              <a:defRPr dirty="0" smtClean="0"/>
            </a:lvl1pPr>
          </a:lstStyle>
          <a:p>
            <a:pPr>
              <a:defRPr/>
            </a:pPr>
            <a:r>
              <a:rPr lang="en-US"/>
              <a:t>Choices</a:t>
            </a:r>
          </a:p>
        </p:txBody>
      </p:sp>
    </p:spTree>
    <p:extLst>
      <p:ext uri="{BB962C8B-B14F-4D97-AF65-F5344CB8AC3E}">
        <p14:creationId xmlns:p14="http://schemas.microsoft.com/office/powerpoint/2010/main" val="3532602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CELEBRATIONS®</a:t>
            </a:r>
          </a:p>
        </p:txBody>
      </p:sp>
      <p:sp>
        <p:nvSpPr>
          <p:cNvPr id="6"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1292240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CELEBRATIONS®</a:t>
            </a:r>
          </a:p>
        </p:txBody>
      </p:sp>
      <p:sp>
        <p:nvSpPr>
          <p:cNvPr id="8"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2797772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p:cNvSpPr>
            <a:spLocks noGrp="1"/>
          </p:cNvSpPr>
          <p:nvPr>
            <p:ph type="ftr" sz="quarter" idx="10"/>
          </p:nvPr>
        </p:nvSpPr>
        <p:spPr/>
        <p:txBody>
          <a:bodyPr/>
          <a:lstStyle>
            <a:lvl1pPr>
              <a:defRPr/>
            </a:lvl1pPr>
          </a:lstStyle>
          <a:p>
            <a:pPr>
              <a:defRPr/>
            </a:pPr>
            <a:r>
              <a:rPr lang="en-US"/>
              <a:t>CELEBRATIONS(R)</a:t>
            </a:r>
          </a:p>
        </p:txBody>
      </p:sp>
      <p:sp>
        <p:nvSpPr>
          <p:cNvPr id="4" name="Slide Number Placeholder 4"/>
          <p:cNvSpPr>
            <a:spLocks noGrp="1"/>
          </p:cNvSpPr>
          <p:nvPr>
            <p:ph type="sldNum" sz="quarter" idx="11"/>
          </p:nvPr>
        </p:nvSpPr>
        <p:spPr/>
        <p:txBody>
          <a:bodyPr/>
          <a:lstStyle>
            <a:lvl1pPr>
              <a:defRPr dirty="0" smtClean="0"/>
            </a:lvl1pPr>
          </a:lstStyle>
          <a:p>
            <a:pPr>
              <a:defRPr/>
            </a:pPr>
            <a:r>
              <a:rPr lang="en-US"/>
              <a:t>Choices</a:t>
            </a:r>
          </a:p>
        </p:txBody>
      </p:sp>
    </p:spTree>
    <p:extLst>
      <p:ext uri="{BB962C8B-B14F-4D97-AF65-F5344CB8AC3E}">
        <p14:creationId xmlns:p14="http://schemas.microsoft.com/office/powerpoint/2010/main" val="4283418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en-US"/>
              <a:t>CELEBRATIONS(R)</a:t>
            </a:r>
          </a:p>
        </p:txBody>
      </p:sp>
      <p:sp>
        <p:nvSpPr>
          <p:cNvPr id="3" name="Slide Number Placeholder 3"/>
          <p:cNvSpPr>
            <a:spLocks noGrp="1"/>
          </p:cNvSpPr>
          <p:nvPr>
            <p:ph type="sldNum" sz="quarter" idx="11"/>
          </p:nvPr>
        </p:nvSpPr>
        <p:spPr/>
        <p:txBody>
          <a:bodyPr/>
          <a:lstStyle>
            <a:lvl1pPr>
              <a:defRPr dirty="0" smtClean="0"/>
            </a:lvl1pPr>
          </a:lstStyle>
          <a:p>
            <a:pPr>
              <a:defRPr/>
            </a:pPr>
            <a:r>
              <a:rPr lang="en-US"/>
              <a:t>Choices</a:t>
            </a:r>
          </a:p>
        </p:txBody>
      </p:sp>
    </p:spTree>
    <p:extLst>
      <p:ext uri="{BB962C8B-B14F-4D97-AF65-F5344CB8AC3E}">
        <p14:creationId xmlns:p14="http://schemas.microsoft.com/office/powerpoint/2010/main" val="4089244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CELEBRATIONS®</a:t>
            </a:r>
          </a:p>
        </p:txBody>
      </p:sp>
      <p:sp>
        <p:nvSpPr>
          <p:cNvPr id="6"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181207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CE840-6E62-534C-8E8D-5F093CD48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88D1E4-ED6A-ED4D-B416-35878A5DA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BBB1A-7527-F44E-B6FE-121764AB626A}"/>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5" name="Footer Placeholder 4">
            <a:extLst>
              <a:ext uri="{FF2B5EF4-FFF2-40B4-BE49-F238E27FC236}">
                <a16:creationId xmlns:a16="http://schemas.microsoft.com/office/drawing/2014/main" id="{BE6BC7F6-B398-9C4E-A0B1-3DC64496E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93840-4270-224A-BD8B-B5178219E330}"/>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3644889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40"/>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CELEBRATIONS®</a:t>
            </a:r>
          </a:p>
        </p:txBody>
      </p:sp>
      <p:sp>
        <p:nvSpPr>
          <p:cNvPr id="6"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75343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CELEBRATIONS®</a:t>
            </a:r>
          </a:p>
        </p:txBody>
      </p:sp>
      <p:sp>
        <p:nvSpPr>
          <p:cNvPr id="5"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1986551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CELEBRATIONS®</a:t>
            </a:r>
          </a:p>
        </p:txBody>
      </p:sp>
      <p:sp>
        <p:nvSpPr>
          <p:cNvPr id="5" name="Slide Number Placeholder 5"/>
          <p:cNvSpPr>
            <a:spLocks noGrp="1"/>
          </p:cNvSpPr>
          <p:nvPr>
            <p:ph type="sldNum" sz="quarter" idx="11"/>
          </p:nvPr>
        </p:nvSpPr>
        <p:spPr/>
        <p:txBody>
          <a:bodyPr/>
          <a:lstStyle>
            <a:lvl1pPr>
              <a:defRPr/>
            </a:lvl1pPr>
          </a:lstStyle>
          <a:p>
            <a:pPr>
              <a:defRPr/>
            </a:pPr>
            <a:r>
              <a:rPr lang="en-US"/>
              <a:t>Choices</a:t>
            </a:r>
          </a:p>
        </p:txBody>
      </p:sp>
    </p:spTree>
    <p:extLst>
      <p:ext uri="{BB962C8B-B14F-4D97-AF65-F5344CB8AC3E}">
        <p14:creationId xmlns:p14="http://schemas.microsoft.com/office/powerpoint/2010/main" val="4045234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181966282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103842428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219960876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235640543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32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10769600" y="6371230"/>
            <a:ext cx="2235200" cy="486772"/>
          </a:xfrm>
        </p:spPr>
        <p:txBody>
          <a:bodyPr>
            <a:normAutofit/>
          </a:bodyPr>
          <a:lstStyle>
            <a:lvl1pPr marL="0" indent="0">
              <a:buNone/>
              <a:defRPr sz="1440"/>
            </a:lvl1pPr>
            <a:lvl2pPr marL="548640" indent="0">
              <a:buNone/>
              <a:defRPr sz="1440"/>
            </a:lvl2pPr>
            <a:lvl3pPr marL="1097280" indent="0">
              <a:buNone/>
              <a:defRPr/>
            </a:lvl3pPr>
            <a:lvl4pPr marL="1645920" indent="0">
              <a:buNone/>
              <a:defRPr/>
            </a:lvl4pPr>
            <a:lvl5pPr marL="2194560" indent="0">
              <a:buNone/>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lvl1pPr>
              <a:defRPr dirty="0" smtClean="0">
                <a:latin typeface="Humanst521 BT" pitchFamily="34" charset="0"/>
              </a:defRPr>
            </a:lvl1pPr>
          </a:lstStyle>
          <a:p>
            <a:pPr>
              <a:defRPr/>
            </a:pPr>
            <a:r>
              <a:rPr lang="en-US"/>
              <a:t>CELEBRATIONS®</a:t>
            </a:r>
          </a:p>
        </p:txBody>
      </p:sp>
    </p:spTree>
    <p:extLst>
      <p:ext uri="{BB962C8B-B14F-4D97-AF65-F5344CB8AC3E}">
        <p14:creationId xmlns:p14="http://schemas.microsoft.com/office/powerpoint/2010/main" val="298804715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EBFF0-78D1-6440-A7BC-215A42948B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2F3DCB-303D-F84A-AE2F-66673B1F15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FD3299-C8D4-E743-9B20-84B3B8907729}"/>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5" name="Footer Placeholder 4">
            <a:extLst>
              <a:ext uri="{FF2B5EF4-FFF2-40B4-BE49-F238E27FC236}">
                <a16:creationId xmlns:a16="http://schemas.microsoft.com/office/drawing/2014/main" id="{E144D017-7BAF-0E49-81E4-2CADEBCE9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4216B-32D6-1842-9013-2145B428B3B2}"/>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2347530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E74D7-6E9E-334C-99C6-E339B6CDF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DD020F-A60D-9245-8557-2DC42F2975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51B4E-0F7F-BF43-B986-58133196B7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685D86-2129-3945-B0E1-79C08F63D9C1}"/>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6" name="Footer Placeholder 5">
            <a:extLst>
              <a:ext uri="{FF2B5EF4-FFF2-40B4-BE49-F238E27FC236}">
                <a16:creationId xmlns:a16="http://schemas.microsoft.com/office/drawing/2014/main" id="{81198CCD-F047-D448-A5F6-299FF72A4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5EE41-1239-8645-B01F-9597B8F3DD82}"/>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7019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2B478-FAF9-E64B-9BF0-845BFA9DD7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E3A642-C1A6-AC40-B498-005D3E2E2E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DDD37E-3B70-1248-87A3-D38481138F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9F8B8E-40F8-D245-AFED-4C7216896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2CEBAD-D0B1-4F4D-91EE-E446E1239B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52EB74-CEE8-BD42-B408-4AF26B194659}"/>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8" name="Footer Placeholder 7">
            <a:extLst>
              <a:ext uri="{FF2B5EF4-FFF2-40B4-BE49-F238E27FC236}">
                <a16:creationId xmlns:a16="http://schemas.microsoft.com/office/drawing/2014/main" id="{C088ABFE-19BA-CC4C-A223-EF16953447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3102CD-3EA4-D84C-B03A-C05A733B0A16}"/>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3336636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1DCC-9D8F-854B-81DC-7F275C89E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98F422-526D-1C4D-AC94-A5989E7F455E}"/>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4" name="Footer Placeholder 3">
            <a:extLst>
              <a:ext uri="{FF2B5EF4-FFF2-40B4-BE49-F238E27FC236}">
                <a16:creationId xmlns:a16="http://schemas.microsoft.com/office/drawing/2014/main" id="{91083DA4-1FAB-7549-AD56-8D6A4D305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495FB8-7AE9-B341-8175-E26AA6167095}"/>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330601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8046FE-B8E8-3543-83FE-C82FF0D0933B}"/>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3" name="Footer Placeholder 2">
            <a:extLst>
              <a:ext uri="{FF2B5EF4-FFF2-40B4-BE49-F238E27FC236}">
                <a16:creationId xmlns:a16="http://schemas.microsoft.com/office/drawing/2014/main" id="{66B94752-B00F-FA45-884F-13B6EEB42B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A2B93-AC48-7148-B3F1-EC19595819F1}"/>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408647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7D4B-7536-D949-8302-754B97299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8FF362-5D52-6243-9570-E741D1DCCF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3E2DA3-FF8D-E441-95DB-6F8963B04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F7400C-2188-9543-8A38-E982570FF106}"/>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6" name="Footer Placeholder 5">
            <a:extLst>
              <a:ext uri="{FF2B5EF4-FFF2-40B4-BE49-F238E27FC236}">
                <a16:creationId xmlns:a16="http://schemas.microsoft.com/office/drawing/2014/main" id="{3440BA50-7851-C147-B3F6-95D6E7B8F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6E8E0-E775-E84B-B9F5-DA40238C6F1C}"/>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2458224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203FB-6EB8-2D4D-A02E-9AFE37705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DB9AFB-1A72-9349-BDE2-32FC34FDF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E7508E-642D-F349-8232-AE85421E9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9BCB3A-E163-154D-A0F4-58239F2B7AF8}"/>
              </a:ext>
            </a:extLst>
          </p:cNvPr>
          <p:cNvSpPr>
            <a:spLocks noGrp="1"/>
          </p:cNvSpPr>
          <p:nvPr>
            <p:ph type="dt" sz="half" idx="10"/>
          </p:nvPr>
        </p:nvSpPr>
        <p:spPr/>
        <p:txBody>
          <a:bodyPr/>
          <a:lstStyle/>
          <a:p>
            <a:fld id="{4A4CB422-2402-AB4D-89CB-BAB65BB4981A}" type="datetimeFigureOut">
              <a:rPr lang="en-US" smtClean="0"/>
              <a:t>2/26/20</a:t>
            </a:fld>
            <a:endParaRPr lang="en-US"/>
          </a:p>
        </p:txBody>
      </p:sp>
      <p:sp>
        <p:nvSpPr>
          <p:cNvPr id="6" name="Footer Placeholder 5">
            <a:extLst>
              <a:ext uri="{FF2B5EF4-FFF2-40B4-BE49-F238E27FC236}">
                <a16:creationId xmlns:a16="http://schemas.microsoft.com/office/drawing/2014/main" id="{D00DF98B-7C13-B74A-8790-977D62842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6390DD-2507-494F-82B4-7BDD18B57541}"/>
              </a:ext>
            </a:extLst>
          </p:cNvPr>
          <p:cNvSpPr>
            <a:spLocks noGrp="1"/>
          </p:cNvSpPr>
          <p:nvPr>
            <p:ph type="sldNum" sz="quarter" idx="12"/>
          </p:nvPr>
        </p:nvSpPr>
        <p:spPr/>
        <p:txBody>
          <a:bodyPr/>
          <a:lstStyle/>
          <a:p>
            <a:fld id="{5EFB75F0-50C5-1349-91C8-8C77E0AF9640}" type="slidenum">
              <a:rPr lang="en-US" smtClean="0"/>
              <a:t>‹#›</a:t>
            </a:fld>
            <a:endParaRPr lang="en-US"/>
          </a:p>
        </p:txBody>
      </p:sp>
    </p:spTree>
    <p:extLst>
      <p:ext uri="{BB962C8B-B14F-4D97-AF65-F5344CB8AC3E}">
        <p14:creationId xmlns:p14="http://schemas.microsoft.com/office/powerpoint/2010/main" val="326744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16CB60-B646-0B4A-91F0-F525FE8FA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5FCB1F-5AD1-E945-B91E-67765A04C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22DCA-1CBA-8F4A-AA91-4E9381E7D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4CB422-2402-AB4D-89CB-BAB65BB4981A}" type="datetimeFigureOut">
              <a:rPr lang="en-US" smtClean="0"/>
              <a:t>2/26/20</a:t>
            </a:fld>
            <a:endParaRPr lang="en-US"/>
          </a:p>
        </p:txBody>
      </p:sp>
      <p:sp>
        <p:nvSpPr>
          <p:cNvPr id="5" name="Footer Placeholder 4">
            <a:extLst>
              <a:ext uri="{FF2B5EF4-FFF2-40B4-BE49-F238E27FC236}">
                <a16:creationId xmlns:a16="http://schemas.microsoft.com/office/drawing/2014/main" id="{8D92A890-70B6-F246-95CB-3AADC9B31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5354F6-40A0-9F4B-943D-13155487B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B75F0-50C5-1349-91C8-8C77E0AF9640}" type="slidenum">
              <a:rPr lang="en-US" smtClean="0"/>
              <a:t>‹#›</a:t>
            </a:fld>
            <a:endParaRPr lang="en-US"/>
          </a:p>
        </p:txBody>
      </p:sp>
    </p:spTree>
    <p:extLst>
      <p:ext uri="{BB962C8B-B14F-4D97-AF65-F5344CB8AC3E}">
        <p14:creationId xmlns:p14="http://schemas.microsoft.com/office/powerpoint/2010/main" val="1789077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6356353"/>
            <a:ext cx="3860800" cy="365125"/>
          </a:xfrm>
          <a:prstGeom prst="rect">
            <a:avLst/>
          </a:prstGeom>
        </p:spPr>
        <p:txBody>
          <a:bodyPr vert="horz" lIns="91440" tIns="45720" rIns="91440" bIns="45720" rtlCol="0" anchor="ctr"/>
          <a:lstStyle>
            <a:lvl1pPr algn="l" fontAlgn="auto">
              <a:spcBef>
                <a:spcPts val="0"/>
              </a:spcBef>
              <a:spcAft>
                <a:spcPts val="0"/>
              </a:spcAft>
              <a:defRPr sz="1440" dirty="0" smtClean="0">
                <a:solidFill>
                  <a:prstClr val="white">
                    <a:tint val="75000"/>
                  </a:prstClr>
                </a:solidFill>
                <a:latin typeface="+mn-lt"/>
                <a:ea typeface="+mn-ea"/>
                <a:cs typeface="+mn-cs"/>
              </a:defRPr>
            </a:lvl1pPr>
          </a:lstStyle>
          <a:p>
            <a:pPr>
              <a:defRPr/>
            </a:pPr>
            <a:r>
              <a:rPr lang="en-US"/>
              <a:t>CELEBRATIONS®</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440" dirty="0" smtClean="0">
                <a:solidFill>
                  <a:prstClr val="white">
                    <a:tint val="75000"/>
                  </a:prstClr>
                </a:solidFill>
                <a:latin typeface="+mn-lt"/>
                <a:ea typeface="+mn-ea"/>
                <a:cs typeface="+mn-cs"/>
              </a:defRPr>
            </a:lvl1pPr>
          </a:lstStyle>
          <a:p>
            <a:pPr>
              <a:defRPr/>
            </a:pPr>
            <a:r>
              <a:rPr lang="en-US"/>
              <a:t>Choices</a:t>
            </a:r>
          </a:p>
        </p:txBody>
      </p:sp>
    </p:spTree>
    <p:extLst>
      <p:ext uri="{BB962C8B-B14F-4D97-AF65-F5344CB8AC3E}">
        <p14:creationId xmlns:p14="http://schemas.microsoft.com/office/powerpoint/2010/main" val="20684388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rtl="0" fontAlgn="base">
        <a:spcBef>
          <a:spcPct val="0"/>
        </a:spcBef>
        <a:spcAft>
          <a:spcPct val="0"/>
        </a:spcAft>
        <a:defRPr sz="5280" kern="1200">
          <a:solidFill>
            <a:schemeClr val="tx1"/>
          </a:solidFill>
          <a:latin typeface="Americana BT" pitchFamily="18" charset="0"/>
          <a:ea typeface="ＭＳ Ｐゴシック" charset="0"/>
          <a:cs typeface="ＭＳ Ｐゴシック" charset="0"/>
        </a:defRPr>
      </a:lvl1pPr>
      <a:lvl2pPr algn="l" rtl="0" fontAlgn="base">
        <a:spcBef>
          <a:spcPct val="0"/>
        </a:spcBef>
        <a:spcAft>
          <a:spcPct val="0"/>
        </a:spcAft>
        <a:defRPr sz="5280">
          <a:solidFill>
            <a:schemeClr val="tx1"/>
          </a:solidFill>
          <a:latin typeface="Americana BT" charset="0"/>
          <a:ea typeface="ＭＳ Ｐゴシック" charset="0"/>
          <a:cs typeface="ＭＳ Ｐゴシック" charset="0"/>
        </a:defRPr>
      </a:lvl2pPr>
      <a:lvl3pPr algn="l" rtl="0" fontAlgn="base">
        <a:spcBef>
          <a:spcPct val="0"/>
        </a:spcBef>
        <a:spcAft>
          <a:spcPct val="0"/>
        </a:spcAft>
        <a:defRPr sz="5280">
          <a:solidFill>
            <a:schemeClr val="tx1"/>
          </a:solidFill>
          <a:latin typeface="Americana BT" charset="0"/>
          <a:ea typeface="ＭＳ Ｐゴシック" charset="0"/>
          <a:cs typeface="ＭＳ Ｐゴシック" charset="0"/>
        </a:defRPr>
      </a:lvl3pPr>
      <a:lvl4pPr algn="l" rtl="0" fontAlgn="base">
        <a:spcBef>
          <a:spcPct val="0"/>
        </a:spcBef>
        <a:spcAft>
          <a:spcPct val="0"/>
        </a:spcAft>
        <a:defRPr sz="5280">
          <a:solidFill>
            <a:schemeClr val="tx1"/>
          </a:solidFill>
          <a:latin typeface="Americana BT" charset="0"/>
          <a:ea typeface="ＭＳ Ｐゴシック" charset="0"/>
          <a:cs typeface="ＭＳ Ｐゴシック" charset="0"/>
        </a:defRPr>
      </a:lvl4pPr>
      <a:lvl5pPr algn="l" rtl="0" fontAlgn="base">
        <a:spcBef>
          <a:spcPct val="0"/>
        </a:spcBef>
        <a:spcAft>
          <a:spcPct val="0"/>
        </a:spcAft>
        <a:defRPr sz="5280">
          <a:solidFill>
            <a:schemeClr val="tx1"/>
          </a:solidFill>
          <a:latin typeface="Americana BT" charset="0"/>
          <a:ea typeface="ＭＳ Ｐゴシック" charset="0"/>
          <a:cs typeface="ＭＳ Ｐゴシック" charset="0"/>
        </a:defRPr>
      </a:lvl5pPr>
      <a:lvl6pPr marL="548640" algn="l" rtl="0" fontAlgn="base">
        <a:spcBef>
          <a:spcPct val="0"/>
        </a:spcBef>
        <a:spcAft>
          <a:spcPct val="0"/>
        </a:spcAft>
        <a:defRPr sz="5280">
          <a:solidFill>
            <a:schemeClr val="tx1"/>
          </a:solidFill>
          <a:latin typeface="Americana BT" charset="0"/>
          <a:ea typeface="ＭＳ Ｐゴシック" charset="0"/>
          <a:cs typeface="ＭＳ Ｐゴシック" charset="0"/>
        </a:defRPr>
      </a:lvl6pPr>
      <a:lvl7pPr marL="1097280" algn="l" rtl="0" fontAlgn="base">
        <a:spcBef>
          <a:spcPct val="0"/>
        </a:spcBef>
        <a:spcAft>
          <a:spcPct val="0"/>
        </a:spcAft>
        <a:defRPr sz="5280">
          <a:solidFill>
            <a:schemeClr val="tx1"/>
          </a:solidFill>
          <a:latin typeface="Americana BT" charset="0"/>
          <a:ea typeface="ＭＳ Ｐゴシック" charset="0"/>
          <a:cs typeface="ＭＳ Ｐゴシック" charset="0"/>
        </a:defRPr>
      </a:lvl7pPr>
      <a:lvl8pPr marL="1645920" algn="l" rtl="0" fontAlgn="base">
        <a:spcBef>
          <a:spcPct val="0"/>
        </a:spcBef>
        <a:spcAft>
          <a:spcPct val="0"/>
        </a:spcAft>
        <a:defRPr sz="5280">
          <a:solidFill>
            <a:schemeClr val="tx1"/>
          </a:solidFill>
          <a:latin typeface="Americana BT" charset="0"/>
          <a:ea typeface="ＭＳ Ｐゴシック" charset="0"/>
          <a:cs typeface="ＭＳ Ｐゴシック" charset="0"/>
        </a:defRPr>
      </a:lvl8pPr>
      <a:lvl9pPr marL="2194560" algn="l" rtl="0" fontAlgn="base">
        <a:spcBef>
          <a:spcPct val="0"/>
        </a:spcBef>
        <a:spcAft>
          <a:spcPct val="0"/>
        </a:spcAft>
        <a:defRPr sz="5280">
          <a:solidFill>
            <a:schemeClr val="tx1"/>
          </a:solidFill>
          <a:latin typeface="Americana BT" charset="0"/>
          <a:ea typeface="ＭＳ Ｐゴシック" charset="0"/>
          <a:cs typeface="ＭＳ Ｐゴシック" charset="0"/>
        </a:defRPr>
      </a:lvl9pPr>
    </p:titleStyle>
    <p:bodyStyle>
      <a:lvl1pPr marL="411480" indent="-411480" algn="l" rtl="0" fontAlgn="base">
        <a:spcBef>
          <a:spcPct val="20000"/>
        </a:spcBef>
        <a:spcAft>
          <a:spcPct val="0"/>
        </a:spcAft>
        <a:buFont typeface="Arial" charset="0"/>
        <a:buChar char="•"/>
        <a:defRPr sz="3840" kern="1200">
          <a:solidFill>
            <a:schemeClr val="tx1"/>
          </a:solidFill>
          <a:latin typeface="Humanst521 BT" pitchFamily="34" charset="0"/>
          <a:ea typeface="ＭＳ Ｐゴシック" charset="0"/>
          <a:cs typeface="ＭＳ Ｐゴシック" charset="0"/>
        </a:defRPr>
      </a:lvl1pPr>
      <a:lvl2pPr marL="891540" indent="-342900" algn="l" rtl="0" fontAlgn="base">
        <a:spcBef>
          <a:spcPct val="20000"/>
        </a:spcBef>
        <a:spcAft>
          <a:spcPct val="0"/>
        </a:spcAft>
        <a:buFont typeface="Arial" charset="0"/>
        <a:buChar char="–"/>
        <a:defRPr sz="3360" kern="1200">
          <a:solidFill>
            <a:schemeClr val="tx1"/>
          </a:solidFill>
          <a:latin typeface="Humanst521 BT" pitchFamily="34" charset="0"/>
          <a:ea typeface="ＭＳ Ｐゴシック" charset="0"/>
          <a:cs typeface="+mn-cs"/>
        </a:defRPr>
      </a:lvl2pPr>
      <a:lvl3pPr marL="1371600" indent="-274320" algn="l" rtl="0" fontAlgn="base">
        <a:spcBef>
          <a:spcPct val="20000"/>
        </a:spcBef>
        <a:spcAft>
          <a:spcPct val="0"/>
        </a:spcAft>
        <a:buFont typeface="Arial" charset="0"/>
        <a:buChar char="•"/>
        <a:defRPr sz="2880" kern="1200">
          <a:solidFill>
            <a:schemeClr val="tx1"/>
          </a:solidFill>
          <a:latin typeface="Humanst521 BT" pitchFamily="34" charset="0"/>
          <a:ea typeface="ＭＳ Ｐゴシック" charset="0"/>
          <a:cs typeface="+mn-cs"/>
        </a:defRPr>
      </a:lvl3pPr>
      <a:lvl4pPr marL="1920240" indent="-274320" algn="l" rtl="0" fontAlgn="base">
        <a:spcBef>
          <a:spcPct val="20000"/>
        </a:spcBef>
        <a:spcAft>
          <a:spcPct val="0"/>
        </a:spcAft>
        <a:buFont typeface="Arial" charset="0"/>
        <a:buChar char="–"/>
        <a:defRPr sz="2400" kern="1200">
          <a:solidFill>
            <a:schemeClr val="tx1"/>
          </a:solidFill>
          <a:latin typeface="Humanst521 BT" pitchFamily="34" charset="0"/>
          <a:ea typeface="ＭＳ Ｐゴシック" charset="0"/>
          <a:cs typeface="+mn-cs"/>
        </a:defRPr>
      </a:lvl4pPr>
      <a:lvl5pPr marL="2468880" indent="-274320" algn="l" rtl="0" fontAlgn="base">
        <a:spcBef>
          <a:spcPct val="20000"/>
        </a:spcBef>
        <a:spcAft>
          <a:spcPct val="0"/>
        </a:spcAft>
        <a:buFont typeface="Arial" charset="0"/>
        <a:buChar char="»"/>
        <a:defRPr sz="2400" kern="1200">
          <a:solidFill>
            <a:schemeClr val="tx1"/>
          </a:solidFill>
          <a:latin typeface="Humanst521 BT" pitchFamily="34" charset="0"/>
          <a:ea typeface="ＭＳ Ｐゴシック" charset="0"/>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7052" y="2095184"/>
            <a:ext cx="10449320" cy="2923877"/>
          </a:xfrm>
          <a:prstGeom prst="rect">
            <a:avLst/>
          </a:prstGeom>
          <a:noFill/>
        </p:spPr>
        <p:txBody>
          <a:bodyPr wrap="square" rtlCol="0">
            <a:spAutoFit/>
          </a:bodyPr>
          <a:lstStyle/>
          <a:p>
            <a:pPr algn="ctr">
              <a:defRPr/>
            </a:pPr>
            <a:r>
              <a:rPr lang="en-US" sz="5400" b="1" dirty="0"/>
              <a:t>Building a Culture of Liberality…</a:t>
            </a:r>
          </a:p>
          <a:p>
            <a:pPr algn="ctr">
              <a:defRPr/>
            </a:pPr>
            <a:r>
              <a:rPr lang="en-US" sz="5400" b="1" dirty="0"/>
              <a:t>in the Local Church</a:t>
            </a:r>
            <a:endParaRPr lang="en-US" sz="5400" dirty="0"/>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a:ea typeface="+mn-ea"/>
                <a:cs typeface="+mn-cs"/>
              </a:rPr>
              <a:t>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
        <p:nvSpPr>
          <p:cNvPr id="2" name="TextBox 1">
            <a:extLst>
              <a:ext uri="{FF2B5EF4-FFF2-40B4-BE49-F238E27FC236}">
                <a16:creationId xmlns:a16="http://schemas.microsoft.com/office/drawing/2014/main" id="{34B6A466-1F5F-4447-A264-C2229F24DD40}"/>
              </a:ext>
            </a:extLst>
          </p:cNvPr>
          <p:cNvSpPr txBox="1"/>
          <p:nvPr/>
        </p:nvSpPr>
        <p:spPr>
          <a:xfrm>
            <a:off x="8842664" y="5351318"/>
            <a:ext cx="1548245" cy="369332"/>
          </a:xfrm>
          <a:prstGeom prst="rect">
            <a:avLst/>
          </a:prstGeom>
          <a:noFill/>
        </p:spPr>
        <p:txBody>
          <a:bodyPr wrap="square" rtlCol="0">
            <a:spAutoFit/>
          </a:bodyPr>
          <a:lstStyle/>
          <a:p>
            <a:r>
              <a:rPr lang="en-US" dirty="0" err="1"/>
              <a:t>Aniel</a:t>
            </a:r>
            <a:r>
              <a:rPr lang="en-US" dirty="0"/>
              <a:t> </a:t>
            </a:r>
            <a:r>
              <a:rPr lang="en-US" dirty="0" err="1"/>
              <a:t>Barbe</a:t>
            </a:r>
            <a:endParaRPr lang="en-US" dirty="0"/>
          </a:p>
        </p:txBody>
      </p:sp>
    </p:spTree>
    <p:extLst>
      <p:ext uri="{BB962C8B-B14F-4D97-AF65-F5344CB8AC3E}">
        <p14:creationId xmlns:p14="http://schemas.microsoft.com/office/powerpoint/2010/main" val="1055403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 y="415148"/>
            <a:ext cx="11449878"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American Congregational</a:t>
            </a:r>
            <a:r>
              <a:rPr kumimoji="0" lang="en-GB" sz="3600" b="1" i="0" u="none" strike="noStrike" kern="1200" cap="none" spc="0" normalizeH="0" noProof="0" dirty="0">
                <a:ln>
                  <a:noFill/>
                </a:ln>
                <a:solidFill>
                  <a:prstClr val="white"/>
                </a:solidFill>
                <a:effectLst>
                  <a:glow rad="63500">
                    <a:prstClr val="black"/>
                  </a:glow>
                </a:effectLst>
                <a:uLnTx/>
                <a:uFillTx/>
                <a:latin typeface="Calibri"/>
                <a:ea typeface="+mn-ea"/>
                <a:cs typeface="+mn-cs"/>
              </a:rPr>
              <a:t> Giving Study, Dean Hoge, 1993</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lgn="ctr">
              <a:defRPr/>
            </a:pPr>
            <a:r>
              <a:rPr lang="en-US" sz="3600" dirty="0"/>
              <a:t>(Facts about Religious Giving)</a:t>
            </a:r>
          </a:p>
          <a:p>
            <a:pPr lvl="0" algn="ctr">
              <a:defRPr/>
            </a:pPr>
            <a:endParaRPr lang="en-US" sz="3600" dirty="0"/>
          </a:p>
          <a:p>
            <a:pPr marL="285750" lvl="0" indent="-285750">
              <a:buFontTx/>
              <a:buChar char="-"/>
              <a:defRPr/>
            </a:pPr>
            <a:r>
              <a:rPr lang="en-US" sz="3600" dirty="0"/>
              <a:t>Religious giving is a rational behavior.  </a:t>
            </a:r>
          </a:p>
          <a:p>
            <a:pPr marL="285750" lvl="0" indent="-285750">
              <a:buFontTx/>
              <a:buChar char="-"/>
              <a:defRPr/>
            </a:pPr>
            <a:r>
              <a:rPr lang="en-US" sz="3600" dirty="0"/>
              <a:t>Higher level of spirituality leads to give more to the church.</a:t>
            </a:r>
          </a:p>
          <a:p>
            <a:pPr marL="285750" lvl="0" indent="-285750">
              <a:buFontTx/>
              <a:buChar char="-"/>
              <a:defRPr/>
            </a:pPr>
            <a:r>
              <a:rPr lang="en-US" sz="3600" dirty="0"/>
              <a:t>People with more income will, on average, give more to the church. </a:t>
            </a:r>
          </a:p>
          <a:p>
            <a:pPr marL="285750" lvl="0" indent="-285750">
              <a:buFontTx/>
              <a:buChar char="-"/>
              <a:defRPr/>
            </a:pPr>
            <a:r>
              <a:rPr lang="en-US" sz="3600" dirty="0"/>
              <a:t>The majority of a church's money comes from a minority of its members (20 % - 75%). </a:t>
            </a:r>
          </a:p>
          <a:p>
            <a:pPr marL="285750" lvl="0" indent="-285750">
              <a:buFontTx/>
              <a:buChar char="-"/>
              <a:defRPr/>
            </a:pPr>
            <a:r>
              <a:rPr lang="en-US" sz="3600" dirty="0"/>
              <a:t>The amount of money potentially available to churches from members is a variable not a fixed sum.</a:t>
            </a:r>
          </a:p>
        </p:txBody>
      </p:sp>
    </p:spTree>
    <p:extLst>
      <p:ext uri="{BB962C8B-B14F-4D97-AF65-F5344CB8AC3E}">
        <p14:creationId xmlns:p14="http://schemas.microsoft.com/office/powerpoint/2010/main" val="8207048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337457"/>
            <a:ext cx="11188346" cy="5940088"/>
          </a:xfrm>
          <a:prstGeom prst="rect">
            <a:avLst/>
          </a:prstGeom>
          <a:noFill/>
        </p:spPr>
        <p:txBody>
          <a:bodyPr wrap="square" rtlCol="0">
            <a:spAutoFit/>
          </a:bodyPr>
          <a:lstStyle/>
          <a:p>
            <a:pPr lvl="0" algn="ctr">
              <a:defRPr/>
            </a:pPr>
            <a:r>
              <a:rPr lang="en-GB" sz="3600" b="1" dirty="0">
                <a:solidFill>
                  <a:prstClr val="white"/>
                </a:solidFill>
                <a:effectLst>
                  <a:glow rad="63500">
                    <a:prstClr val="black"/>
                  </a:glow>
                </a:effectLst>
              </a:rPr>
              <a:t>American Congregational Giving Study, Dean Hoge, 1993</a:t>
            </a:r>
            <a:endParaRPr lang="en-US" sz="1600" dirty="0">
              <a:solidFill>
                <a:prstClr val="white"/>
              </a:solidFill>
            </a:endParaRPr>
          </a:p>
          <a:p>
            <a:pPr lvl="0" algn="ctr">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lvl="0" algn="ctr">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(Determinants of Religious Giving) </a:t>
            </a:r>
            <a:r>
              <a:rPr lang="en-US" sz="1600" i="1" dirty="0"/>
              <a:t>- </a:t>
            </a:r>
          </a:p>
          <a:p>
            <a:pPr lvl="0"/>
            <a:endParaRPr lang="en-US" sz="1600" i="1" dirty="0"/>
          </a:p>
          <a:p>
            <a:pPr lvl="0"/>
            <a:endParaRPr lang="en-US" sz="1600" i="1" dirty="0"/>
          </a:p>
          <a:p>
            <a:pPr marL="342900" lvl="0" indent="-342900">
              <a:buFontTx/>
              <a:buChar char="-"/>
            </a:pPr>
            <a:r>
              <a:rPr lang="en-US" sz="3600" dirty="0"/>
              <a:t>Denominational affiliation affects level of giving;</a:t>
            </a:r>
            <a:r>
              <a:rPr lang="en-US" sz="3600" i="1" dirty="0"/>
              <a:t> </a:t>
            </a:r>
            <a:r>
              <a:rPr lang="en-US" sz="3600" dirty="0"/>
              <a:t>Conservative Protestants the highest,  first, Catholics the lowest, and mainline Protestants in between. </a:t>
            </a:r>
          </a:p>
          <a:p>
            <a:pPr lvl="0"/>
            <a:endParaRPr lang="en-US" sz="3600" dirty="0"/>
          </a:p>
          <a:p>
            <a:pPr marL="342900" lvl="0" indent="-342900">
              <a:buFontTx/>
              <a:buChar char="-"/>
            </a:pPr>
            <a:r>
              <a:rPr lang="en-US" sz="3600" dirty="0"/>
              <a:t>The main predictors of individual giving are strong faith, conservative theology, and intense church involvement. </a:t>
            </a:r>
          </a:p>
          <a:p>
            <a:pPr lvl="0"/>
            <a:endParaRPr lang="en-US" sz="2400" dirty="0"/>
          </a:p>
        </p:txBody>
      </p:sp>
    </p:spTree>
    <p:extLst>
      <p:ext uri="{BB962C8B-B14F-4D97-AF65-F5344CB8AC3E}">
        <p14:creationId xmlns:p14="http://schemas.microsoft.com/office/powerpoint/2010/main" val="2562112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337457"/>
            <a:ext cx="11188346" cy="6309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American Congregational Giving Study, Dean Hoge, 1993</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(Determinants of Religious Giving) </a:t>
            </a:r>
            <a:r>
              <a:rPr kumimoji="0" lang="en-US" sz="1600" b="0" i="1"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Persons who plan their giving ahead of time give at higher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Volunteering time is positively associated with church attendance and financial giving.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The tendency of high-income groups to give a lower percent­ age of their income to the church</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907555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381526"/>
            <a:ext cx="11675164" cy="4770537"/>
          </a:xfrm>
          <a:prstGeom prst="rect">
            <a:avLst/>
          </a:prstGeom>
          <a:noFill/>
        </p:spPr>
        <p:txBody>
          <a:bodyPr wrap="square" rtlCol="0">
            <a:spAutoFit/>
          </a:bodyPr>
          <a:lstStyle/>
          <a:p>
            <a:pPr lvl="0" algn="ctr">
              <a:defRPr/>
            </a:pPr>
            <a:r>
              <a:rPr lang="en-GB" sz="3600" b="1" dirty="0">
                <a:solidFill>
                  <a:prstClr val="white"/>
                </a:solidFill>
                <a:effectLst>
                  <a:glow rad="63500">
                    <a:prstClr val="black"/>
                  </a:glow>
                </a:effectLst>
              </a:rPr>
              <a:t>American Congregational Giving Study, Dean Hoge, 1993</a:t>
            </a:r>
            <a:endParaRPr lang="en-US" sz="1600"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(Pledging and Proportional Giving)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Calibri"/>
                <a:ea typeface="+mn-ea"/>
                <a:cs typeface="+mn-cs"/>
              </a:rPr>
              <a:t>- </a:t>
            </a:r>
          </a:p>
          <a:p>
            <a:pPr algn="ctr"/>
            <a:endParaRPr lang="en-US" sz="3600" dirty="0"/>
          </a:p>
          <a:p>
            <a:pPr algn="ctr"/>
            <a:r>
              <a:rPr lang="en-US" sz="3600" dirty="0"/>
              <a:t>People who gave the most said that they tried to give a certain percentage of their income each year and that they tried to give a fixed dollar amount each week. Those who decided amounts on the spot gave much less.</a:t>
            </a:r>
          </a:p>
        </p:txBody>
      </p:sp>
    </p:spTree>
    <p:extLst>
      <p:ext uri="{BB962C8B-B14F-4D97-AF65-F5344CB8AC3E}">
        <p14:creationId xmlns:p14="http://schemas.microsoft.com/office/powerpoint/2010/main" val="25812306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417449"/>
            <a:ext cx="11675164" cy="6740307"/>
          </a:xfrm>
          <a:prstGeom prst="rect">
            <a:avLst/>
          </a:prstGeom>
          <a:noFill/>
        </p:spPr>
        <p:txBody>
          <a:bodyPr wrap="square" rtlCol="0">
            <a:spAutoFit/>
          </a:bodyPr>
          <a:lstStyle/>
          <a:p>
            <a:pPr lvl="0" algn="ctr">
              <a:defRPr/>
            </a:pPr>
            <a:r>
              <a:rPr lang="en-US" sz="3600" b="1" dirty="0">
                <a:solidFill>
                  <a:prstClr val="white"/>
                </a:solidFill>
              </a:rPr>
              <a:t>Money Matters: Hoge, </a:t>
            </a:r>
            <a:r>
              <a:rPr lang="en-US" sz="3600" b="1" dirty="0" err="1">
                <a:solidFill>
                  <a:prstClr val="white"/>
                </a:solidFill>
              </a:rPr>
              <a:t>Zech</a:t>
            </a:r>
            <a:r>
              <a:rPr lang="en-US" sz="3600" b="1" dirty="0">
                <a:solidFill>
                  <a:prstClr val="white"/>
                </a:solidFill>
              </a:rPr>
              <a:t>, </a:t>
            </a:r>
            <a:r>
              <a:rPr lang="en-US" sz="3600" b="1" dirty="0" err="1">
                <a:solidFill>
                  <a:prstClr val="white"/>
                </a:solidFill>
              </a:rPr>
              <a:t>McNamara,Donahue</a:t>
            </a:r>
            <a:r>
              <a:rPr lang="en-US" sz="3600" b="1" dirty="0">
                <a:solidFill>
                  <a:prstClr val="white"/>
                </a:solidFill>
              </a:rPr>
              <a:t>, 1996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Motivations and Theology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Reciprocity with God</a:t>
            </a:r>
            <a:r>
              <a:rPr lang="en-US" sz="3200" dirty="0">
                <a:solidFill>
                  <a:prstClr val="white"/>
                </a:solidFill>
                <a:latin typeface="Calibri"/>
              </a:rPr>
              <a:t>; </a:t>
            </a:r>
            <a:r>
              <a:rPr kumimoji="0" lang="en-US" sz="3200" b="0" i="0" u="none" strike="noStrike" kern="1200" cap="none" spc="0" normalizeH="0" baseline="0" noProof="0" dirty="0">
                <a:ln>
                  <a:noFill/>
                </a:ln>
                <a:solidFill>
                  <a:prstClr val="white"/>
                </a:solidFill>
                <a:effectLst/>
                <a:uLnTx/>
                <a:uFillTx/>
                <a:latin typeface="Calibri"/>
                <a:ea typeface="+mn-ea"/>
                <a:cs typeface="+mn-cs"/>
              </a:rPr>
              <a:t>God can bestow rewards and blessings </a:t>
            </a:r>
            <a:r>
              <a:rPr lang="en-US" sz="3200">
                <a:solidFill>
                  <a:prstClr val="white"/>
                </a:solidFill>
                <a:latin typeface="Calibri"/>
              </a:rPr>
              <a:t>(</a:t>
            </a:r>
            <a:r>
              <a:rPr lang="en-US" sz="3200" dirty="0">
                <a:solidFill>
                  <a:prstClr val="white"/>
                </a:solidFill>
                <a:latin typeface="Calibri"/>
              </a:rPr>
              <a:t>Reward). </a:t>
            </a:r>
          </a:p>
          <a:p>
            <a:pPr marR="0" lvl="0" algn="l" defTabSz="914400" rtl="0" eaLnBrk="1" fontAlgn="auto" latinLnBrk="0" hangingPunct="1">
              <a:lnSpc>
                <a:spcPct val="100000"/>
              </a:lnSpc>
              <a:spcBef>
                <a:spcPts val="0"/>
              </a:spcBef>
              <a:spcAft>
                <a:spcPts val="0"/>
              </a:spcAft>
              <a:buClrTx/>
              <a:buSzTx/>
              <a:tabLst/>
              <a:defRPr/>
            </a:pPr>
            <a:endParaRPr lang="en-US" sz="3200" dirty="0">
              <a:solidFill>
                <a:prstClr val="white"/>
              </a:solidFill>
              <a:latin typeface="Calibri"/>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Reciprocity with the religious group (Recognition). </a:t>
            </a:r>
          </a:p>
          <a:p>
            <a:pPr marR="0" lvl="0" algn="l" defTabSz="914400" rtl="0" eaLnBrk="1" fontAlgn="auto" latinLnBrk="0" hangingPunct="1">
              <a:lnSpc>
                <a:spcPct val="100000"/>
              </a:lnSpc>
              <a:spcBef>
                <a:spcPts val="0"/>
              </a:spcBef>
              <a:spcAft>
                <a:spcPts val="0"/>
              </a:spcAft>
              <a:buClrTx/>
              <a:buSzTx/>
              <a:tabLst/>
              <a:defRPr/>
            </a:pPr>
            <a:endParaRPr lang="en-US" sz="3200" dirty="0">
              <a:solidFill>
                <a:prstClr val="white"/>
              </a:solidFill>
              <a:latin typeface="Calibri"/>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Giving to extensions of self; “Give so that the church can continue to serve your family and your community” (Mission).</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Altruism and thankfulness (Worship).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664522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417449"/>
            <a:ext cx="11675164" cy="6740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Money Matters: Hoge,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Zech</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McNamara,Donahue</a:t>
            </a:r>
            <a:r>
              <a:rPr kumimoji="0" lang="en-US" sz="3600" b="1" i="0" u="none" strike="noStrike" kern="1200" cap="none" spc="0" normalizeH="0" baseline="0" noProof="0" dirty="0">
                <a:ln>
                  <a:noFill/>
                </a:ln>
                <a:solidFill>
                  <a:prstClr val="white"/>
                </a:solidFill>
                <a:effectLst/>
                <a:uLnTx/>
                <a:uFillTx/>
                <a:latin typeface="Calibri"/>
                <a:ea typeface="+mn-ea"/>
                <a:cs typeface="+mn-cs"/>
              </a:rPr>
              <a:t>, 1996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a:ln>
                  <a:noFill/>
                </a:ln>
                <a:solidFill>
                  <a:prstClr val="white"/>
                </a:solidFill>
                <a:effectLst/>
                <a:uLnTx/>
                <a:uFillTx/>
                <a:latin typeface="Calibri"/>
                <a:ea typeface="+mn-ea"/>
                <a:cs typeface="+mn-cs"/>
              </a:rPr>
              <a:t>Congregational and Combined Factors Influencing Giving </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High family income. (a strong factor) for each of the 5 denominations.</a:t>
            </a: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High level of involvement in the church for each of the 5 denominations.</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Conservative theology.</a:t>
            </a: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lang="en-US" sz="3200" dirty="0">
              <a:solidFill>
                <a:prstClr val="white"/>
              </a:solidFill>
              <a:latin typeface="Calibri"/>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Planning one’s giving by the year- tithing and pledging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71424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1481774"/>
            <a:ext cx="11375633" cy="3354765"/>
          </a:xfrm>
          <a:prstGeom prst="rect">
            <a:avLst/>
          </a:prstGeom>
          <a:noFill/>
        </p:spPr>
        <p:txBody>
          <a:bodyPr wrap="square" rtlCol="0">
            <a:spAutoFit/>
          </a:bodyPr>
          <a:lstStyle/>
          <a:p>
            <a:pPr algn="ctr"/>
            <a:endParaRPr lang="en-US" sz="3600" b="1" dirty="0"/>
          </a:p>
          <a:p>
            <a:pPr algn="ctr"/>
            <a:endParaRPr lang="en-US" sz="3600" b="1" dirty="0"/>
          </a:p>
          <a:p>
            <a:pPr algn="ctr"/>
            <a:r>
              <a:rPr lang="en-US" sz="3600" b="1" dirty="0"/>
              <a:t>Passing the Plates:</a:t>
            </a:r>
          </a:p>
          <a:p>
            <a:pPr algn="ctr"/>
            <a:r>
              <a:rPr lang="en-US" sz="3600" b="1" dirty="0"/>
              <a:t>Why Americans Christians do not give more money?</a:t>
            </a:r>
          </a:p>
          <a:p>
            <a:pPr algn="ctr"/>
            <a:endParaRPr kumimoji="0" lang="en-US" sz="3600" b="1" i="1" u="none" strike="noStrike" kern="1200" cap="none" spc="0" normalizeH="0" baseline="0" noProof="0" dirty="0">
              <a:ln>
                <a:noFill/>
              </a:ln>
              <a:solidFill>
                <a:prstClr val="white"/>
              </a:solidFill>
              <a:effectLst/>
              <a:uLnTx/>
              <a:uFillTx/>
              <a:latin typeface="Calibri"/>
              <a:ea typeface="+mn-ea"/>
              <a:cs typeface="+mn-cs"/>
            </a:endParaRPr>
          </a:p>
          <a:p>
            <a:pPr algn="ctr"/>
            <a:r>
              <a:rPr lang="en-US" sz="3200" dirty="0"/>
              <a:t>Smith, Christian. Oxford University Press. Kindle Edition. 2008</a:t>
            </a:r>
          </a:p>
        </p:txBody>
      </p:sp>
    </p:spTree>
    <p:extLst>
      <p:ext uri="{BB962C8B-B14F-4D97-AF65-F5344CB8AC3E}">
        <p14:creationId xmlns:p14="http://schemas.microsoft.com/office/powerpoint/2010/main" val="3101181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457206"/>
            <a:ext cx="11675164" cy="81253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a:rPr>
              <a:t>Passing the Plates, 2008</a:t>
            </a:r>
            <a:endParaRPr kumimoji="0" lang="en-US" sz="3600" b="1"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 At least one out of five American Christians—20 percent of all U.S. Christians—gives literally nothing to church</a:t>
            </a:r>
            <a:r>
              <a:rPr lang="en-US" sz="3200" dirty="0">
                <a:solidFill>
                  <a:prstClr val="white"/>
                </a:solidFill>
                <a:latin typeface="Calibri"/>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The vast majority of American Christians give very little to church.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 </a:t>
            </a:r>
            <a:r>
              <a:rPr lang="en-US" sz="3200" dirty="0">
                <a:solidFill>
                  <a:prstClr val="white"/>
                </a:solidFill>
                <a:latin typeface="Calibri"/>
              </a:rPr>
              <a:t>A</a:t>
            </a:r>
            <a:r>
              <a:rPr kumimoji="0" lang="en-US" sz="3200" b="0" i="0" u="none" strike="noStrike" kern="1200" cap="none" spc="0" normalizeH="0" baseline="0" noProof="0" dirty="0">
                <a:ln>
                  <a:noFill/>
                </a:ln>
                <a:solidFill>
                  <a:prstClr val="white"/>
                </a:solidFill>
                <a:effectLst/>
                <a:uLnTx/>
                <a:uFillTx/>
                <a:latin typeface="Calibri"/>
                <a:ea typeface="+mn-ea"/>
                <a:cs typeface="+mn-cs"/>
              </a:rPr>
              <a:t> small minority of generous givers contributes most of the total Christian dollars given.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86816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457206"/>
            <a:ext cx="11675164" cy="6555641"/>
          </a:xfrm>
          <a:prstGeom prst="rect">
            <a:avLst/>
          </a:prstGeom>
          <a:noFill/>
        </p:spPr>
        <p:txBody>
          <a:bodyPr wrap="square" rtlCol="0">
            <a:spAutoFit/>
          </a:bodyPr>
          <a:lstStyle/>
          <a:p>
            <a:pPr lvl="0" algn="ctr">
              <a:defRPr/>
            </a:pPr>
            <a:r>
              <a:rPr lang="en-US" sz="3600" b="1" dirty="0">
                <a:solidFill>
                  <a:prstClr val="white"/>
                </a:solidFill>
              </a:rPr>
              <a:t>Passing the Plates, 2008</a:t>
            </a:r>
            <a:endParaRPr lang="en-US" sz="3600" b="1" i="1"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Calibri"/>
                <a:ea typeface="+mn-ea"/>
                <a:cs typeface="+mn-cs"/>
              </a:rPr>
              <a:t>(Facts)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Calibri"/>
              <a:ea typeface="+mn-ea"/>
              <a:cs typeface="+mn-cs"/>
            </a:endParaRPr>
          </a:p>
          <a:p>
            <a:r>
              <a:rPr lang="en-US" sz="3200" dirty="0"/>
              <a:t>#4: Higher income earning American Christians give little to no more money as a percentage of household income than lower income earning Christians.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r>
              <a:rPr lang="en-US" sz="3200" dirty="0"/>
              <a:t>#5: The average percentage share of income given by American Christians not only did not grow in proportion but actually declined slightly during this time period.</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6424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457206"/>
            <a:ext cx="11188346"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Passing the Plates, 2008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a:ea typeface="+mn-ea"/>
              <a:cs typeface="+mn-cs"/>
            </a:endParaRPr>
          </a:p>
          <a:p>
            <a:endParaRPr lang="en-US" sz="3200" dirty="0"/>
          </a:p>
          <a:p>
            <a:pPr algn="ctr"/>
            <a:r>
              <a:rPr lang="en-US" sz="3200" b="1" dirty="0"/>
              <a:t>(Facts)</a:t>
            </a:r>
          </a:p>
          <a:p>
            <a:endParaRPr lang="en-US" sz="3200" dirty="0"/>
          </a:p>
          <a:p>
            <a:r>
              <a:rPr lang="en-US" sz="3200" dirty="0"/>
              <a:t>#6: The vast majority of the money that American Christians do give to religion is spent in and for their own local ﻿communities of faith.</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91823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856062"/>
            <a:ext cx="10614991"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AIM</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lgn="ctr">
              <a:defRPr/>
            </a:pPr>
            <a:r>
              <a:rPr lang="en-US" sz="3600" dirty="0"/>
              <a:t>To</a:t>
            </a:r>
            <a:r>
              <a:rPr lang="en-US" sz="3600" b="1" dirty="0"/>
              <a:t> </a:t>
            </a:r>
            <a:r>
              <a:rPr lang="en-US" sz="3600" dirty="0"/>
              <a:t>help church leaders to understand about the conditions for a culture of liberality to become a reality in the local church.</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5754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457206"/>
            <a:ext cx="11675164" cy="7909858"/>
          </a:xfrm>
          <a:prstGeom prst="rect">
            <a:avLst/>
          </a:prstGeom>
          <a:noFill/>
        </p:spPr>
        <p:txBody>
          <a:bodyPr wrap="square" rtlCol="0">
            <a:spAutoFit/>
          </a:bodyPr>
          <a:lstStyle/>
          <a:p>
            <a:pPr algn="ctr"/>
            <a:r>
              <a:rPr lang="en-US" sz="3600" b="1" dirty="0">
                <a:solidFill>
                  <a:prstClr val="white"/>
                </a:solidFill>
              </a:rPr>
              <a:t>Passing the Plates, 2008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a:rPr>
              <a:t>Five Conditions for </a:t>
            </a:r>
            <a:r>
              <a:rPr kumimoji="0" lang="en-US" sz="3600" b="1" i="0" u="none" strike="noStrike" kern="1200" cap="none" spc="0" normalizeH="0" baseline="0" noProof="0" dirty="0">
                <a:ln>
                  <a:noFill/>
                </a:ln>
                <a:solidFill>
                  <a:prstClr val="white"/>
                </a:solidFill>
                <a:effectLst/>
                <a:uLnTx/>
                <a:uFillTx/>
                <a:latin typeface="Calibri"/>
                <a:ea typeface="+mn-ea"/>
                <a:cs typeface="+mn-cs"/>
              </a:rPr>
              <a:t>Americans to Give More Generously</a:t>
            </a:r>
          </a:p>
          <a:p>
            <a:pPr lvl="0"/>
            <a:endParaRPr lang="en-US" sz="2400" dirty="0"/>
          </a:p>
          <a:p>
            <a:pPr marL="457200" lvl="0" indent="-457200">
              <a:buFontTx/>
              <a:buChar char="-"/>
            </a:pPr>
            <a:r>
              <a:rPr lang="en-US" sz="3200" dirty="0"/>
              <a:t>Local church maintained high expectations of and collectively honored generous financial giving.</a:t>
            </a:r>
          </a:p>
          <a:p>
            <a:pPr marL="457200" lvl="0" indent="-457200">
              <a:buFontTx/>
              <a:buChar char="-"/>
            </a:pPr>
            <a:r>
              <a:rPr lang="en-US" sz="3200" dirty="0"/>
              <a:t>Local church confidently taught the normative instructions regarding generous financial giving.</a:t>
            </a:r>
          </a:p>
          <a:p>
            <a:pPr marL="457200" lvl="0" indent="-457200">
              <a:buFontTx/>
              <a:buChar char="-"/>
            </a:pPr>
            <a:r>
              <a:rPr lang="en-US" sz="3200" dirty="0"/>
              <a:t>Christian leaders’ strongly encouraged believers to make theologically informed, principled decisions about and commitments to generous financial giving.</a:t>
            </a:r>
          </a:p>
          <a:p>
            <a:pPr lvl="0"/>
            <a:endParaRPr lang="en-US" sz="2400" dirty="0"/>
          </a:p>
          <a:p>
            <a:pPr lvl="0"/>
            <a:endParaRPr lang="en-US" sz="2400" dirty="0"/>
          </a:p>
          <a:p>
            <a:pPr lvl="0"/>
            <a:r>
              <a:rPr lang="en-US" sz="2400" dirty="0"/>
              <a:t>﻿</a:t>
            </a:r>
            <a:endParaRPr kumimoji="0" lang="en-US" sz="3600" b="1"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4231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30506" y="534324"/>
            <a:ext cx="10884665"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Five Conditions for Americans to Give More Generously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a:rPr>
              <a:t>- </a:t>
            </a:r>
            <a:r>
              <a:rPr kumimoji="0" lang="en-US" sz="3600" b="0" i="0" u="none" strike="noStrike" kern="1200" cap="none" spc="0" normalizeH="0" baseline="0" noProof="0" dirty="0">
                <a:ln>
                  <a:noFill/>
                </a:ln>
                <a:solidFill>
                  <a:prstClr val="white"/>
                </a:solidFill>
                <a:effectLst/>
                <a:uLnTx/>
                <a:uFillTx/>
                <a:latin typeface="Calibri"/>
                <a:ea typeface="+mn-ea"/>
                <a:cs typeface="+mn-cs"/>
              </a:rPr>
              <a:t>The local church provides multiple means by which Christians could give in ways that were structured and routine.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 If religious organizations established better procedures, systems, and practices of transparency, communication, and accountability.  </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5106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1757196"/>
            <a:ext cx="11276481"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Facts and Determinants of Giving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t>
            </a:r>
          </a:p>
          <a:p>
            <a:pPr lvl="0" algn="ctr"/>
            <a:r>
              <a:rPr lang="en-US" sz="4000" dirty="0"/>
              <a:t>Liberality does not happen in a vacuum; it has biological, social, cultural, </a:t>
            </a:r>
            <a:r>
              <a:rPr lang="en-US" sz="3600" dirty="0">
                <a:solidFill>
                  <a:prstClr val="white"/>
                </a:solidFill>
                <a:latin typeface="Calibri"/>
              </a:rPr>
              <a:t>and spiritual drivers</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endParaRPr kumimoji="0" lang="en-US" sz="16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5222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661" y="1758856"/>
            <a:ext cx="10649021"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lgn="ctr"/>
            <a:r>
              <a:rPr lang="en-ZA" sz="4000" b="1" dirty="0">
                <a:solidFill>
                  <a:prstClr val="black"/>
                </a:solidFill>
              </a:rPr>
              <a:t>Part II</a:t>
            </a:r>
          </a:p>
          <a:p>
            <a:pPr lvl="0" algn="ctr"/>
            <a:r>
              <a:rPr lang="en-ZA" sz="4000" b="1" dirty="0">
                <a:solidFill>
                  <a:prstClr val="black"/>
                </a:solidFill>
              </a:rPr>
              <a:t> The Growing Liberality Model for the </a:t>
            </a:r>
          </a:p>
          <a:p>
            <a:pPr lvl="0" algn="ctr"/>
            <a:r>
              <a:rPr lang="en-ZA" sz="4000" b="1" dirty="0">
                <a:solidFill>
                  <a:prstClr val="black"/>
                </a:solidFill>
              </a:rPr>
              <a:t>Local Church</a:t>
            </a: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Tree>
    <p:extLst>
      <p:ext uri="{BB962C8B-B14F-4D97-AF65-F5344CB8AC3E}">
        <p14:creationId xmlns:p14="http://schemas.microsoft.com/office/powerpoint/2010/main" val="10229960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9027" y="457206"/>
            <a:ext cx="11276481"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Assumptions about the Bio Natural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church is a living organism.</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3600" dirty="0">
                <a:solidFill>
                  <a:prstClr val="white"/>
                </a:solidFill>
                <a:latin typeface="Calibri"/>
              </a:rPr>
              <a:t>We cannot create faithfulness-liberality.</a:t>
            </a:r>
          </a:p>
          <a:p>
            <a:pPr marR="0" lvl="0" algn="l" defTabSz="914400" rtl="0" eaLnBrk="1" fontAlgn="auto" latinLnBrk="0" hangingPunct="1">
              <a:lnSpc>
                <a:spcPct val="100000"/>
              </a:lnSpc>
              <a:spcBef>
                <a:spcPts val="0"/>
              </a:spcBef>
              <a:spcAft>
                <a:spcPts val="0"/>
              </a:spcAft>
              <a:buClrTx/>
              <a:buSzTx/>
              <a:tabLst/>
              <a:defRPr/>
            </a:pPr>
            <a:endParaRPr lang="en-US" sz="3600" dirty="0">
              <a:solidFill>
                <a:prstClr val="white"/>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Liberality does not happen in a vacuum.</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en-US" sz="3600" dirty="0">
              <a:solidFill>
                <a:prstClr val="white"/>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We can partner with God to create the conditions for the emergence of faithfulness/liberality</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local church is the place to grow liberality. </a:t>
            </a:r>
          </a:p>
        </p:txBody>
      </p:sp>
    </p:spTree>
    <p:extLst>
      <p:ext uri="{BB962C8B-B14F-4D97-AF65-F5344CB8AC3E}">
        <p14:creationId xmlns:p14="http://schemas.microsoft.com/office/powerpoint/2010/main" val="2642394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4"/>
            <a:ext cx="10614991" cy="572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dirty="0">
                <a:solidFill>
                  <a:prstClr val="white"/>
                </a:solidFill>
                <a:effectLst>
                  <a:glow rad="63500">
                    <a:prstClr val="black"/>
                  </a:glow>
                </a:effectLst>
                <a:latin typeface="Calibri"/>
              </a:rPr>
              <a:t>The Elements of the </a:t>
            </a:r>
            <a:r>
              <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Growing  Liberality Model</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Empowering </a:t>
            </a:r>
            <a:r>
              <a:rPr lang="en-US" sz="3600" dirty="0">
                <a:solidFill>
                  <a:prstClr val="white"/>
                </a:solidFill>
                <a:latin typeface="Calibri"/>
              </a:rPr>
              <a:t>M</a:t>
            </a:r>
            <a:r>
              <a:rPr kumimoji="0" lang="en-US" sz="3600" b="0" i="0" u="none" strike="noStrike" kern="1200" cap="none" spc="0" normalizeH="0" baseline="0" noProof="0" dirty="0">
                <a:ln>
                  <a:noFill/>
                </a:ln>
                <a:solidFill>
                  <a:prstClr val="white"/>
                </a:solidFill>
                <a:effectLst/>
                <a:uLnTx/>
                <a:uFillTx/>
                <a:latin typeface="Calibri"/>
                <a:ea typeface="+mn-ea"/>
                <a:cs typeface="+mn-cs"/>
              </a:rPr>
              <a:t>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Mainstreaming of the Stewardship </a:t>
            </a:r>
            <a:r>
              <a:rPr lang="en-US" sz="3600" dirty="0">
                <a:solidFill>
                  <a:prstClr val="white"/>
                </a:solidFill>
                <a:latin typeface="Calibri"/>
              </a:rPr>
              <a:t>M</a:t>
            </a:r>
            <a:r>
              <a:rPr kumimoji="0" lang="en-US" sz="3600" b="0" i="0" u="none" strike="noStrike" kern="1200" cap="none" spc="0" normalizeH="0" baseline="0" noProof="0" dirty="0" err="1">
                <a:ln>
                  <a:noFill/>
                </a:ln>
                <a:solidFill>
                  <a:prstClr val="white"/>
                </a:solidFill>
                <a:effectLst/>
                <a:uLnTx/>
                <a:uFillTx/>
                <a:latin typeface="Calibri"/>
                <a:ea typeface="+mn-ea"/>
                <a:cs typeface="+mn-cs"/>
              </a:rPr>
              <a:t>essage</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Creating Conducive </a:t>
            </a:r>
            <a:r>
              <a:rPr lang="en-US" sz="3600" dirty="0">
                <a:solidFill>
                  <a:prstClr val="white"/>
                </a:solidFill>
                <a:latin typeface="Calibri"/>
              </a:rPr>
              <a:t>C</a:t>
            </a:r>
            <a:r>
              <a:rPr kumimoji="0" lang="en-US" sz="3600" b="0" i="0" u="none" strike="noStrike" kern="1200" cap="none" spc="0" normalizeH="0" baseline="0" noProof="0" dirty="0" err="1">
                <a:ln>
                  <a:noFill/>
                </a:ln>
                <a:solidFill>
                  <a:prstClr val="white"/>
                </a:solidFill>
                <a:effectLst/>
                <a:uLnTx/>
                <a:uFillTx/>
                <a:latin typeface="Calibri"/>
                <a:ea typeface="+mn-ea"/>
                <a:cs typeface="+mn-cs"/>
              </a:rPr>
              <a:t>hurch</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lang="en-US" sz="3600" dirty="0">
                <a:solidFill>
                  <a:prstClr val="white"/>
                </a:solidFill>
                <a:latin typeface="Calibri"/>
              </a:rPr>
              <a:t>C</a:t>
            </a:r>
            <a:r>
              <a:rPr kumimoji="0" lang="en-US" sz="3600" b="0" i="0" u="none" strike="noStrike" kern="1200" cap="none" spc="0" normalizeH="0" baseline="0" noProof="0" dirty="0" err="1">
                <a:ln>
                  <a:noFill/>
                </a:ln>
                <a:solidFill>
                  <a:prstClr val="white"/>
                </a:solidFill>
                <a:effectLst/>
                <a:uLnTx/>
                <a:uFillTx/>
                <a:latin typeface="Calibri"/>
                <a:ea typeface="+mn-ea"/>
                <a:cs typeface="+mn-cs"/>
              </a:rPr>
              <a:t>ontext</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26143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661" y="1758856"/>
            <a:ext cx="10649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r>
              <a:rPr lang="en-ZA" sz="4000" b="1" dirty="0"/>
              <a:t>Empowering Members</a:t>
            </a: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a:ea typeface="+mn-ea"/>
                <a:cs typeface="+mn-cs"/>
              </a:rPr>
              <a:t>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Tree>
    <p:extLst>
      <p:ext uri="{BB962C8B-B14F-4D97-AF65-F5344CB8AC3E}">
        <p14:creationId xmlns:p14="http://schemas.microsoft.com/office/powerpoint/2010/main" val="3506005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glow rad="63500">
                    <a:prstClr val="black"/>
                  </a:glow>
                </a:effectLst>
                <a:latin typeface="Calibri"/>
              </a:rPr>
              <a:t>Member’s Empowerment</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To help members to grow in all aspects of their lives.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16795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10307" y="1539541"/>
            <a:ext cx="10614991"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libri"/>
              </a:rPr>
              <a:t>An Empowered Life</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a:ea typeface="+mn-ea"/>
                <a:cs typeface="+mn-cs"/>
              </a:rPr>
              <a:t>Dear friend, I pray that you may enjoy good health and that all may go well with you, even as your soul is getting along well </a:t>
            </a:r>
            <a:r>
              <a:rPr kumimoji="0" lang="en-US" sz="3600" b="0" i="0" u="none" strike="noStrike" kern="1200" cap="none" spc="0" normalizeH="0" baseline="0" noProof="0" dirty="0">
                <a:ln>
                  <a:noFill/>
                </a:ln>
                <a:solidFill>
                  <a:prstClr val="white"/>
                </a:solidFill>
                <a:effectLst/>
                <a:uLnTx/>
                <a:uFillTx/>
                <a:latin typeface="Calibri"/>
                <a:ea typeface="+mn-ea"/>
                <a:cs typeface="+mn-cs"/>
              </a:rPr>
              <a:t>(3 John 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81853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2172" y="1253103"/>
            <a:ext cx="10614991"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Two Key </a:t>
            </a:r>
            <a:r>
              <a:rPr lang="en-US" sz="4000" b="1" dirty="0">
                <a:solidFill>
                  <a:prstClr val="white"/>
                </a:solidFill>
                <a:latin typeface="Calibri"/>
              </a:rPr>
              <a:t>Dimensions of a</a:t>
            </a:r>
            <a:r>
              <a:rPr kumimoji="0" lang="en-US" sz="4000" b="1" i="0" u="none" strike="noStrike" kern="1200" cap="none" spc="0" normalizeH="0" baseline="0" noProof="0" dirty="0">
                <a:ln>
                  <a:noFill/>
                </a:ln>
                <a:solidFill>
                  <a:prstClr val="white"/>
                </a:solidFill>
                <a:effectLst/>
                <a:uLnTx/>
                <a:uFillTx/>
                <a:latin typeface="Calibri"/>
                <a:ea typeface="+mn-ea"/>
                <a:cs typeface="+mn-cs"/>
              </a:rPr>
              <a:t>n Empowered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sz="4400" b="0" u="none" strike="noStrike" kern="1200" cap="none" spc="0" normalizeH="0" baseline="0" noProof="0" dirty="0">
                <a:ln>
                  <a:noFill/>
                </a:ln>
                <a:solidFill>
                  <a:prstClr val="white"/>
                </a:solidFill>
                <a:effectLst/>
                <a:uLnTx/>
                <a:uFillTx/>
                <a:latin typeface="Calibri"/>
                <a:ea typeface="+mn-ea"/>
                <a:cs typeface="+mn-cs"/>
              </a:rPr>
              <a:t>Spiritual Empowerment</a:t>
            </a:r>
          </a:p>
          <a:p>
            <a:pPr marR="0" lvl="0" defTabSz="914400" rtl="0" eaLnBrk="1" fontAlgn="auto" latinLnBrk="0" hangingPunct="1">
              <a:lnSpc>
                <a:spcPct val="100000"/>
              </a:lnSpc>
              <a:spcBef>
                <a:spcPts val="0"/>
              </a:spcBef>
              <a:spcAft>
                <a:spcPts val="0"/>
              </a:spcAft>
              <a:buClrTx/>
              <a:buSzTx/>
              <a:tabLst/>
              <a:defRPr/>
            </a:pPr>
            <a:endParaRPr kumimoji="0" lang="en-US" sz="4400" b="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400" dirty="0">
                <a:solidFill>
                  <a:prstClr val="white"/>
                </a:solidFill>
                <a:latin typeface="Calibri"/>
              </a:rPr>
              <a:t>Financial Empowerment</a:t>
            </a:r>
            <a:endParaRPr kumimoji="0" lang="en-US" sz="4400" b="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431606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02681"/>
            <a:ext cx="10614991" cy="5601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effectLst>
                  <a:glow rad="63500">
                    <a:prstClr val="black"/>
                  </a:glow>
                </a:effectLst>
                <a:latin typeface="Calibri"/>
              </a:rPr>
              <a:t>PLAN</a:t>
            </a:r>
            <a:r>
              <a:rPr lang="en-US" sz="4800" b="1" dirty="0">
                <a:solidFill>
                  <a:prstClr val="white"/>
                </a:solidFill>
                <a:effectLst>
                  <a:glow rad="63500">
                    <a:prstClr val="black"/>
                  </a:glow>
                </a:effectLst>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571500" marR="0" lvl="0" indent="-571500" defTabSz="914400" rtl="0" eaLnBrk="1" fontAlgn="auto" latinLnBrk="0" hangingPunct="1">
              <a:lnSpc>
                <a:spcPct val="100000"/>
              </a:lnSpc>
              <a:spcBef>
                <a:spcPts val="0"/>
              </a:spcBef>
              <a:spcAft>
                <a:spcPts val="0"/>
              </a:spcAft>
              <a:buClrTx/>
              <a:buSzTx/>
              <a:buFontTx/>
              <a:buChar char="-"/>
              <a:tabLst/>
              <a:defRPr/>
            </a:pPr>
            <a:endParaRPr lang="en-US" sz="3600" dirty="0">
              <a:solidFill>
                <a:prstClr val="white"/>
              </a:solidFill>
              <a:latin typeface="Calibri"/>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Facts and Factors Influencing Religious Giving.</a:t>
            </a:r>
          </a:p>
          <a:p>
            <a:pPr marR="0" lvl="0"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 </a:t>
            </a: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3600" dirty="0">
                <a:solidFill>
                  <a:prstClr val="white"/>
                </a:solidFill>
                <a:latin typeface="Calibri"/>
              </a:rPr>
              <a:t>The Bio Natural Model to Impact Liberality</a:t>
            </a:r>
          </a:p>
          <a:p>
            <a:pPr marR="0" lvl="0" defTabSz="914400" rtl="0" eaLnBrk="1" fontAlgn="auto" latinLnBrk="0" hangingPunct="1">
              <a:lnSpc>
                <a:spcPct val="100000"/>
              </a:lnSpc>
              <a:spcBef>
                <a:spcPts val="0"/>
              </a:spcBef>
              <a:spcAft>
                <a:spcPts val="0"/>
              </a:spcAft>
              <a:buClrTx/>
              <a:buSzTx/>
              <a:tabLst/>
              <a:defRPr/>
            </a:pPr>
            <a:endParaRPr lang="en-US" sz="3600" dirty="0">
              <a:solidFill>
                <a:prstClr val="white"/>
              </a:solidFill>
              <a:latin typeface="Calibri"/>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Implementing Sustainable Changes </a:t>
            </a:r>
          </a:p>
          <a:p>
            <a:pPr marR="0" lvl="0" algn="ctr" defTabSz="914400" rtl="0" eaLnBrk="1" fontAlgn="auto" latinLnBrk="0" hangingPunct="1">
              <a:lnSpc>
                <a:spcPct val="100000"/>
              </a:lnSpc>
              <a:spcBef>
                <a:spcPts val="0"/>
              </a:spcBef>
              <a:spcAft>
                <a:spcPts val="0"/>
              </a:spcAft>
              <a:buClrTx/>
              <a:buSzTx/>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70299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86683"/>
            <a:ext cx="10614991"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glow rad="63500">
                    <a:prstClr val="black"/>
                  </a:glow>
                </a:effectLst>
                <a:latin typeface="Calibri"/>
              </a:rPr>
              <a:t>Spiritual Empowerment</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r>
              <a:rPr lang="en-ZA" dirty="0"/>
              <a:t> </a:t>
            </a:r>
          </a:p>
          <a:p>
            <a:endParaRPr lang="en-ZA" dirty="0"/>
          </a:p>
          <a:p>
            <a:endParaRPr lang="en-US" dirty="0"/>
          </a:p>
          <a:p>
            <a:endParaRPr lang="en-US" dirty="0"/>
          </a:p>
          <a:p>
            <a:endParaRPr lang="en-US" dirty="0"/>
          </a:p>
          <a:p>
            <a:endParaRPr lang="en-US" dirty="0"/>
          </a:p>
          <a:p>
            <a:pPr algn="ctr"/>
            <a:r>
              <a:rPr lang="en-ZA" sz="3600" dirty="0"/>
              <a:t>Spiritual empowerment implies that the members are influenced to establish </a:t>
            </a:r>
            <a:r>
              <a:rPr lang="en-US" sz="3600" dirty="0"/>
              <a:t>and maintain a daily </a:t>
            </a:r>
            <a:r>
              <a:rPr lang="en-US" sz="3600" b="1" u="sng" dirty="0"/>
              <a:t>CONNECTION</a:t>
            </a:r>
            <a:r>
              <a:rPr lang="en-US" sz="3600" dirty="0"/>
              <a:t> with God.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02198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 Empowerment and Transformation</a:t>
            </a:r>
            <a:endParaRPr kumimoji="0" lang="en-GB"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lgn="ctr"/>
            <a:r>
              <a:rPr lang="en-US" sz="3200" dirty="0"/>
              <a:t>“</a:t>
            </a:r>
            <a:r>
              <a:rPr lang="en-US" sz="3200" i="1" dirty="0"/>
              <a:t>And we all, who with unveiled faces contemplate the Lord’s glory, are being transformed into his image with ever-increasing glory, which comes from the Lord, who is the Spirit.” </a:t>
            </a:r>
            <a:r>
              <a:rPr lang="en-US" sz="3200" dirty="0"/>
              <a:t>( 2 Cor. 3: 18)</a:t>
            </a:r>
            <a:endParaRPr kumimoji="0" lang="en-US" sz="4800" b="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353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3447098"/>
          </a:xfrm>
          <a:prstGeom prst="rect">
            <a:avLst/>
          </a:prstGeom>
          <a:noFill/>
        </p:spPr>
        <p:txBody>
          <a:bodyPr wrap="square" rtlCol="0">
            <a:spAutoFit/>
          </a:bodyPr>
          <a:lstStyle/>
          <a:p>
            <a:pPr lvl="0" algn="ctr">
              <a:defRPr/>
            </a:pPr>
            <a:r>
              <a:rPr lang="en-US" sz="4400" b="1" dirty="0">
                <a:solidFill>
                  <a:prstClr val="white"/>
                </a:solidFill>
                <a:effectLst>
                  <a:glow rad="63500">
                    <a:prstClr val="black"/>
                  </a:glow>
                </a:effectLst>
              </a:rPr>
              <a:t>Spiritual Empowerment and Transformation</a:t>
            </a:r>
            <a:endParaRPr lang="en-GB" sz="4400" b="1" dirty="0">
              <a:solidFill>
                <a:prstClr val="white"/>
              </a:solidFill>
              <a:effectLst>
                <a:glow rad="63500">
                  <a:prstClr val="black"/>
                </a:glo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lgn="ctr"/>
            <a:r>
              <a:rPr lang="fr-FR" sz="3600" b="1" u="sng" dirty="0"/>
              <a:t>CONTEMPLATION</a:t>
            </a:r>
            <a:r>
              <a:rPr lang="fr-FR" sz="3600" b="1" dirty="0"/>
              <a:t> </a:t>
            </a:r>
            <a:r>
              <a:rPr lang="fr-FR" sz="3600" dirty="0" err="1"/>
              <a:t>creates</a:t>
            </a:r>
            <a:r>
              <a:rPr lang="fr-FR" sz="3600" dirty="0"/>
              <a:t> transformation </a:t>
            </a:r>
            <a:r>
              <a:rPr lang="en-US" sz="3600" dirty="0"/>
              <a:t>(2 Cor. 3: 18)</a:t>
            </a:r>
            <a:r>
              <a:rPr lang="fr-FR" sz="3600" dirty="0"/>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lvl="0" algn="ct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19835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 Empowerment and Religious Giving</a:t>
            </a:r>
            <a:endParaRPr kumimoji="0" lang="en-GB" sz="44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lgn="ctr"/>
            <a:r>
              <a:rPr lang="en-US" sz="4000" dirty="0"/>
              <a:t>People who practice spiritual exercises such as regular prayer time, daily Bible study, study of the Sabbath School lesson, and attendance of church services are more likely to be faithful in returning tithe (McIver,2016).</a:t>
            </a:r>
            <a:endParaRPr kumimoji="0" lang="en-US" sz="8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8191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33479"/>
            <a:ext cx="10614991"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Spirituality and Religious Giving</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endParaRPr lang="en-US" sz="2400" dirty="0"/>
          </a:p>
          <a:p>
            <a:pPr marL="285750" lvl="0" indent="-285750">
              <a:buFontTx/>
              <a:buChar char="-"/>
            </a:pPr>
            <a:r>
              <a:rPr lang="en-US" sz="3600" dirty="0"/>
              <a:t>The higher level of giving among strict an conservatives  churches.  </a:t>
            </a:r>
            <a:r>
              <a:rPr lang="en-US" sz="3600" dirty="0" err="1"/>
              <a:t>Innaconne</a:t>
            </a:r>
            <a:r>
              <a:rPr lang="en-US" sz="3600" dirty="0"/>
              <a:t> (1994)</a:t>
            </a:r>
          </a:p>
          <a:p>
            <a:pPr lvl="0"/>
            <a:endParaRPr lang="en-US" sz="3600" dirty="0"/>
          </a:p>
          <a:p>
            <a:pPr marL="285750" lvl="0" indent="-285750">
              <a:buFontTx/>
              <a:buChar char="-"/>
            </a:pPr>
            <a:r>
              <a:rPr lang="en-US" sz="3600" dirty="0"/>
              <a:t>the certainty that the particular teachings of their own faith are true (Perl &amp; Olson, 2005, 126). </a:t>
            </a:r>
          </a:p>
          <a:p>
            <a:pPr lvl="0"/>
            <a:endParaRPr lang="en-US" sz="3600" dirty="0"/>
          </a:p>
          <a:p>
            <a:pPr marL="285750" indent="-285750">
              <a:buFontTx/>
              <a:buChar char="-"/>
            </a:pPr>
            <a:r>
              <a:rPr lang="en-US" sz="3600" dirty="0"/>
              <a:t>Attendance to religious services appears as a major predictor to religious giving (Hoge and Yang 1994; McIver, 2016; Hoge et al., 1996). </a:t>
            </a:r>
          </a:p>
        </p:txBody>
      </p:sp>
    </p:spTree>
    <p:extLst>
      <p:ext uri="{BB962C8B-B14F-4D97-AF65-F5344CB8AC3E}">
        <p14:creationId xmlns:p14="http://schemas.microsoft.com/office/powerpoint/2010/main" val="2991919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33479"/>
            <a:ext cx="10614991"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Spirituality and Religious Giving</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 strong sense of mission; members give with a conviction of living a vision and not just paying the bill of the church. </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Christians practice religious giving as a spiritual discipline. Their giving is not occasional, impulsive or situation-driven but more routinized. </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654137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465680"/>
            <a:ext cx="10614991"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Local Initiatives towards Spiritual Empowerment</a:t>
            </a:r>
            <a:endParaRPr kumimoji="0" lang="en-GB"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lvl="0"/>
            <a:endParaRPr lang="en-US" sz="3200" dirty="0"/>
          </a:p>
          <a:p>
            <a:pPr marL="457200" lvl="0" indent="-457200">
              <a:buFont typeface="Wingdings" pitchFamily="2" charset="2"/>
              <a:buChar char="Ø"/>
            </a:pPr>
            <a:r>
              <a:rPr lang="en-US" sz="3200" dirty="0"/>
              <a:t>Work to improve the % of member who have a daily </a:t>
            </a:r>
            <a:r>
              <a:rPr lang="en-US" sz="3600" b="1" dirty="0"/>
              <a:t>PERSONAL TIME </a:t>
            </a:r>
            <a:r>
              <a:rPr lang="en-US" sz="3200" dirty="0"/>
              <a:t>with God.</a:t>
            </a:r>
          </a:p>
          <a:p>
            <a:pPr marL="457200" lvl="0" indent="-457200">
              <a:buFont typeface="Wingdings" pitchFamily="2" charset="2"/>
              <a:buChar char="Ø"/>
            </a:pPr>
            <a:r>
              <a:rPr lang="en-US" sz="3200" dirty="0"/>
              <a:t>Work to improve the % of members who study the </a:t>
            </a:r>
            <a:r>
              <a:rPr lang="en-US" sz="3200" b="1" dirty="0"/>
              <a:t>SABBATH SCHOOL LESSON</a:t>
            </a:r>
            <a:r>
              <a:rPr lang="en-US" sz="3200" dirty="0"/>
              <a:t>.  </a:t>
            </a:r>
          </a:p>
          <a:p>
            <a:pPr marL="457200" lvl="0" indent="-457200">
              <a:buFont typeface="Wingdings" pitchFamily="2" charset="2"/>
              <a:buChar char="Ø"/>
            </a:pPr>
            <a:r>
              <a:rPr lang="en-GB" sz="3200" dirty="0"/>
              <a:t>Work to improve the % of members who attend </a:t>
            </a:r>
            <a:r>
              <a:rPr lang="en-GB" sz="3200" b="1" dirty="0"/>
              <a:t>PRAYER MEETINGS</a:t>
            </a:r>
            <a:r>
              <a:rPr lang="en-GB" sz="3200" dirty="0"/>
              <a:t>, week of prayer including the Annual Stewardship Emphasis Week. </a:t>
            </a:r>
          </a:p>
          <a:p>
            <a:pPr marL="457200" lvl="0" indent="-457200">
              <a:buFont typeface="Wingdings" pitchFamily="2" charset="2"/>
              <a:buChar char="Ø"/>
            </a:pPr>
            <a:r>
              <a:rPr lang="en-GB" sz="3200" dirty="0"/>
              <a:t>Work to increase the number of members who read and study the </a:t>
            </a:r>
            <a:r>
              <a:rPr lang="en-GB" sz="3200" b="1" dirty="0"/>
              <a:t>SPIRIT OF PROPHECY </a:t>
            </a:r>
            <a:r>
              <a:rPr lang="en-GB" sz="3200" dirty="0"/>
              <a:t>including </a:t>
            </a:r>
            <a:r>
              <a:rPr lang="en-GB" sz="3200" i="1" dirty="0"/>
              <a:t>Counsels on Stewardship</a:t>
            </a:r>
            <a:r>
              <a:rPr lang="en-GB" sz="3200" dirty="0"/>
              <a:t>.  </a:t>
            </a:r>
            <a:endParaRPr lang="en-US" sz="3200" dirty="0"/>
          </a:p>
        </p:txBody>
      </p:sp>
    </p:spTree>
    <p:extLst>
      <p:ext uri="{BB962C8B-B14F-4D97-AF65-F5344CB8AC3E}">
        <p14:creationId xmlns:p14="http://schemas.microsoft.com/office/powerpoint/2010/main" val="38103704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3600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Financial Empowerment</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algn="ctr"/>
            <a:r>
              <a:rPr lang="en-US" sz="3600" dirty="0"/>
              <a:t> Financial empowerment is the process during which a member develops his or her potential to generate and manage personal financial resources. </a:t>
            </a:r>
          </a:p>
        </p:txBody>
      </p:sp>
    </p:spTree>
    <p:extLst>
      <p:ext uri="{BB962C8B-B14F-4D97-AF65-F5344CB8AC3E}">
        <p14:creationId xmlns:p14="http://schemas.microsoft.com/office/powerpoint/2010/main" val="19142679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33478"/>
            <a:ext cx="10614991" cy="5539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Reality about Financial Literacy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lgn="ctr"/>
            <a:r>
              <a:rPr lang="en-US" sz="3600" dirty="0"/>
              <a:t>“</a:t>
            </a:r>
            <a:r>
              <a:rPr lang="en-US" sz="3600" i="1" dirty="0"/>
              <a:t>Many lack wise management and economy. They do not weigh matters well, and move cautiously... They generally think that they understand how to conduct their temporal business, and are unwilling to follow advice. They make bad moves and suffer in consequence.</a:t>
            </a:r>
            <a:r>
              <a:rPr lang="en-US" sz="3600" dirty="0"/>
              <a:t>” (TC. Vol. 1 P. 224)</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13025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4985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Weak Financial Management</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algn="ctr"/>
            <a:r>
              <a:rPr lang="en-US" sz="3200" i="1" dirty="0"/>
              <a:t>Many do not remember the cause of God, and carelessly expend money in holiday amusements, in dress and folly, and when there is a call made for the advancement of the work in home and foreign missions, they have nothing to give, or even have </a:t>
            </a:r>
            <a:r>
              <a:rPr lang="en-US" sz="3200" b="1" u="sng" dirty="0"/>
              <a:t>OVERDRAWN</a:t>
            </a:r>
            <a:r>
              <a:rPr lang="en-US" sz="3200" i="1" dirty="0"/>
              <a:t> their account. Thus they rob God in tithes and offerings, and through their selfish indulgence they lay the soul open to fierce temptations, and fall into the wiles of Satan.</a:t>
            </a:r>
            <a:endParaRPr lang="en-US" sz="3200" dirty="0"/>
          </a:p>
          <a:p>
            <a:pPr algn="ctr"/>
            <a:r>
              <a:rPr lang="en-US" sz="2800" i="1" dirty="0"/>
              <a:t> R. &amp; H., Dec. 19, 1893</a:t>
            </a:r>
            <a:r>
              <a:rPr lang="en-US" sz="2800" dirty="0"/>
              <a:t>. </a:t>
            </a:r>
          </a:p>
        </p:txBody>
      </p:sp>
    </p:spTree>
    <p:extLst>
      <p:ext uri="{BB962C8B-B14F-4D97-AF65-F5344CB8AC3E}">
        <p14:creationId xmlns:p14="http://schemas.microsoft.com/office/powerpoint/2010/main" val="4070999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4237" y="404948"/>
            <a:ext cx="10917954"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General Definition of Liberality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endParaRPr lang="en-US" sz="4400" dirty="0"/>
          </a:p>
          <a:p>
            <a:endParaRPr lang="en-US" sz="4400" dirty="0"/>
          </a:p>
          <a:p>
            <a:pPr algn="ctr"/>
            <a:r>
              <a:rPr lang="en-US" sz="4400" dirty="0"/>
              <a:t>“Giving good things to others freely and abundantly.”</a:t>
            </a:r>
          </a:p>
          <a:p>
            <a:endParaRPr lang="en-US" sz="4400" dirty="0"/>
          </a:p>
          <a:p>
            <a:pPr algn="r"/>
            <a:r>
              <a:rPr lang="en-US" sz="2400" dirty="0"/>
              <a:t>University of Notre Dame’s </a:t>
            </a:r>
            <a:r>
              <a:rPr lang="en-US" sz="2400" b="1" dirty="0"/>
              <a:t>Science of Generosity Project</a:t>
            </a:r>
            <a:r>
              <a:rPr lang="en-US" sz="1200" dirty="0"/>
              <a:t>.”</a:t>
            </a:r>
          </a:p>
        </p:txBody>
      </p:sp>
    </p:spTree>
    <p:extLst>
      <p:ext uri="{BB962C8B-B14F-4D97-AF65-F5344CB8AC3E}">
        <p14:creationId xmlns:p14="http://schemas.microsoft.com/office/powerpoint/2010/main" val="873143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272381"/>
            <a:ext cx="10614991" cy="6432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Key Areas in Christian Financial Empowerment</a:t>
            </a:r>
            <a:endParaRPr lang="en-US" dirty="0">
              <a:solidFill>
                <a:prstClr val="white"/>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God is the Provider; your pockets are not empty.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4000" dirty="0">
                <a:solidFill>
                  <a:prstClr val="white"/>
                </a:solidFill>
                <a:latin typeface="Calibri"/>
              </a:rPr>
              <a:t>Always spend with a plan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Avoid using others money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4000" dirty="0">
                <a:solidFill>
                  <a:prstClr val="white"/>
                </a:solidFill>
                <a:latin typeface="Calibri"/>
              </a:rPr>
              <a:t>Practice the art of savings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Experience “Whatever He receives, He multiplies.”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4000" dirty="0">
                <a:solidFill>
                  <a:prstClr val="white"/>
                </a:solidFill>
                <a:latin typeface="Calibri"/>
              </a:rPr>
              <a:t>Give as a percentage of your income</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6640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33479"/>
            <a:ext cx="10614991" cy="6202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glow rad="63500">
                    <a:prstClr val="black"/>
                  </a:glow>
                </a:effectLst>
                <a:latin typeface="Calibri"/>
              </a:rPr>
              <a:t>Local I</a:t>
            </a:r>
            <a:r>
              <a:rPr kumimoji="0" lang="en-US" sz="4800" b="1" i="0" u="none" strike="noStrike" kern="1200" cap="none" spc="0" normalizeH="0" baseline="0" noProof="0" dirty="0" err="1">
                <a:ln>
                  <a:noFill/>
                </a:ln>
                <a:solidFill>
                  <a:prstClr val="white"/>
                </a:solidFill>
                <a:effectLst>
                  <a:glow rad="63500">
                    <a:prstClr val="black"/>
                  </a:glow>
                </a:effectLst>
                <a:uLnTx/>
                <a:uFillTx/>
                <a:latin typeface="Calibri"/>
                <a:ea typeface="+mn-ea"/>
                <a:cs typeface="+mn-cs"/>
              </a:rPr>
              <a:t>nitiatives</a:t>
            </a: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for Financial Empowerment</a:t>
            </a:r>
            <a:endParaRPr lang="en-US"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lvl="0" indent="-285750">
              <a:lnSpc>
                <a:spcPct val="150000"/>
              </a:lnSpc>
              <a:buFont typeface="Wingdings" pitchFamily="2" charset="2"/>
              <a:buChar char="Ø"/>
            </a:pPr>
            <a:r>
              <a:rPr lang="en-US" sz="3200" dirty="0"/>
              <a:t>Developing a pool of adequately trained stewardship educators to serve the local church.</a:t>
            </a:r>
          </a:p>
          <a:p>
            <a:pPr marL="285750" lvl="0" indent="-285750">
              <a:lnSpc>
                <a:spcPct val="150000"/>
              </a:lnSpc>
              <a:buFont typeface="Wingdings" pitchFamily="2" charset="2"/>
              <a:buChar char="Ø"/>
            </a:pPr>
            <a:r>
              <a:rPr lang="en-GB" sz="3200" dirty="0"/>
              <a:t>Running workshops in the area of management of personal finances.  </a:t>
            </a:r>
            <a:endParaRPr lang="en-US" sz="3200" dirty="0"/>
          </a:p>
          <a:p>
            <a:pPr marL="285750" lvl="0" indent="-285750">
              <a:lnSpc>
                <a:spcPct val="150000"/>
              </a:lnSpc>
              <a:buFont typeface="Wingdings" pitchFamily="2" charset="2"/>
              <a:buChar char="Ø"/>
            </a:pPr>
            <a:r>
              <a:rPr lang="en-US" sz="3200" dirty="0"/>
              <a:t>Offering basic training to members who are willing to set up income-generating activities.  </a:t>
            </a:r>
          </a:p>
        </p:txBody>
      </p:sp>
    </p:spTree>
    <p:extLst>
      <p:ext uri="{BB962C8B-B14F-4D97-AF65-F5344CB8AC3E}">
        <p14:creationId xmlns:p14="http://schemas.microsoft.com/office/powerpoint/2010/main" val="1077374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661" y="1758856"/>
            <a:ext cx="10649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r>
              <a:rPr lang="en-US" sz="4000" b="1" dirty="0"/>
              <a:t>Mainstreaming the Stewardship Message</a:t>
            </a: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a:ea typeface="+mn-ea"/>
                <a:cs typeface="+mn-cs"/>
              </a:rPr>
              <a:t>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Tree>
    <p:extLst>
      <p:ext uri="{BB962C8B-B14F-4D97-AF65-F5344CB8AC3E}">
        <p14:creationId xmlns:p14="http://schemas.microsoft.com/office/powerpoint/2010/main" val="1712231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47615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Caught or Taught!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lnSpc>
                <a:spcPct val="150000"/>
              </a:lnSpc>
            </a:pPr>
            <a:endParaRPr lang="en-US" dirty="0"/>
          </a:p>
          <a:p>
            <a:pPr lvl="0" algn="ctr">
              <a:lnSpc>
                <a:spcPct val="150000"/>
              </a:lnSpc>
            </a:pPr>
            <a:r>
              <a:rPr lang="en-US" sz="3600" dirty="0"/>
              <a:t>“</a:t>
            </a:r>
            <a:r>
              <a:rPr lang="en-US" sz="3600" b="1" i="1" baseline="30000" dirty="0"/>
              <a:t> </a:t>
            </a:r>
            <a:r>
              <a:rPr lang="en-US" sz="3600" i="1" dirty="0"/>
              <a:t>How, then, can they call on the one they have not believed in? And how can they believe in the one of whom they have not heard? And how can they hear without someone preaching to them?” </a:t>
            </a:r>
            <a:r>
              <a:rPr lang="en-US" sz="3600" dirty="0"/>
              <a:t>(Rom. 10:14)</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554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1269912"/>
            <a:ext cx="10614991" cy="4293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Caught or Taught!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algn="ctr"/>
            <a:r>
              <a:rPr lang="en-US" sz="3600" i="1" dirty="0"/>
              <a:t>“He decreed statutes for Jacob and established the law in Israel, which he commanded our ancestors to teach their children, </a:t>
            </a:r>
            <a:r>
              <a:rPr lang="en-US" sz="3600" b="1" i="1" baseline="30000" dirty="0"/>
              <a:t>6 </a:t>
            </a:r>
            <a:r>
              <a:rPr lang="en-US" sz="3600" i="1" dirty="0"/>
              <a:t>so the next generation would know them, even the children yet to be born, and they in turn would tell their children.” (</a:t>
            </a:r>
            <a:r>
              <a:rPr lang="fr-FR" sz="3600" dirty="0"/>
              <a:t>Ps. 78:5,6)</a:t>
            </a:r>
            <a:endParaRPr lang="en-US" sz="3600" dirty="0"/>
          </a:p>
        </p:txBody>
      </p:sp>
    </p:spTree>
    <p:extLst>
      <p:ext uri="{BB962C8B-B14F-4D97-AF65-F5344CB8AC3E}">
        <p14:creationId xmlns:p14="http://schemas.microsoft.com/office/powerpoint/2010/main" val="1866316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44495"/>
            <a:ext cx="10614991" cy="48167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prstClr val="white"/>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lgn="ctr"/>
            <a:r>
              <a:rPr lang="en-US" sz="4000" dirty="0"/>
              <a:t>Believers’ lack of awareness about the teaching of 10 percent tithing or generous, sacrificial, proportionate financial giving as the norm of Christian stewardship.</a:t>
            </a:r>
            <a:endParaRPr kumimoji="0" lang="en-US" sz="6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38375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44495"/>
            <a:ext cx="10614991" cy="42011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algn="ctr"/>
            <a:r>
              <a:rPr lang="en-US" dirty="0"/>
              <a:t>﻿</a:t>
            </a:r>
            <a:r>
              <a:rPr lang="en-US" sz="4000" dirty="0"/>
              <a:t>Giving money does not appear to be the primary expression of good spirituality and discipleship in the minds of many Christians.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0807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2"/>
            <a:ext cx="10614991" cy="64017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Causes of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Dichotomy between Evangelism and Stewardship!</a:t>
            </a:r>
            <a:endParaRPr lang="en-US" sz="1600"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400" dirty="0"/>
          </a:p>
          <a:p>
            <a:r>
              <a:rPr lang="en-US" sz="2400" dirty="0"/>
              <a:t>“</a:t>
            </a:r>
            <a:r>
              <a:rPr lang="en-US" sz="3200" dirty="0"/>
              <a:t>A laborer should never leave some portion of the work undone because it is not agreeable to perform, thinking that the minister coming next will do it for him. When this is the case, if a second minister follows the first, and presents the claims that God has upon His people, some draw back, saying, “The minister who brought us the truth did not mention these things.” </a:t>
            </a:r>
          </a:p>
          <a:p>
            <a:pPr algn="r"/>
            <a:r>
              <a:rPr lang="en-US" dirty="0"/>
              <a:t>(Counsels on Stewardship, pp. 104-105) </a:t>
            </a:r>
          </a:p>
        </p:txBody>
      </p:sp>
    </p:spTree>
    <p:extLst>
      <p:ext uri="{BB962C8B-B14F-4D97-AF65-F5344CB8AC3E}">
        <p14:creationId xmlns:p14="http://schemas.microsoft.com/office/powerpoint/2010/main" val="3459495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2"/>
            <a:ext cx="10614991" cy="6155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Causes of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Dichotomy between Evangelism and Stewardship!</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a:t>
            </a:r>
            <a:r>
              <a:rPr kumimoji="0" lang="en-US" sz="2800" b="0" u="none" strike="noStrike" kern="1200" cap="none" spc="0" normalizeH="0" baseline="0" noProof="0" dirty="0">
                <a:ln>
                  <a:noFill/>
                </a:ln>
                <a:solidFill>
                  <a:prstClr val="white"/>
                </a:solidFill>
                <a:effectLst/>
                <a:uLnTx/>
                <a:uFillTx/>
                <a:latin typeface="Calibri"/>
                <a:ea typeface="+mn-ea"/>
                <a:cs typeface="+mn-cs"/>
              </a:rPr>
              <a:t>And they become offended because of the word. Some refuse to accept the tithing system; they turn away, and no longer walk with those who believe and love the truth. When other lines are opened before them, they answer, “It was not so taught us,” and they hesitate to move forward. How much better it would have been if the first messenger of truth had faithfully and thoroughly educated these converts in regard to all essential matters, even if fewer had been added to the church under his labors.”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(Counsels on Stewardship, pp. 104-105).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65233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2"/>
            <a:ext cx="10614991"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Causes of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Dichotomy between Evangelism and Stewardship!</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endParaRPr lang="en-US" i="1" dirty="0"/>
          </a:p>
          <a:p>
            <a:endParaRPr lang="en-US" i="1" dirty="0"/>
          </a:p>
          <a:p>
            <a:endParaRPr lang="en-US" i="1" dirty="0"/>
          </a:p>
          <a:p>
            <a:pPr algn="ctr"/>
            <a:r>
              <a:rPr lang="en-US" sz="3200" dirty="0"/>
              <a:t>“God would be better pleased to have six thoroughly converted to the truth than to have sixty make a profession and yet not be truly converted.” </a:t>
            </a:r>
          </a:p>
          <a:p>
            <a:pPr algn="ctr"/>
            <a:endParaRPr lang="en-US" sz="3200" dirty="0"/>
          </a:p>
          <a:p>
            <a:pPr algn="r"/>
            <a:r>
              <a:rPr lang="en-US" dirty="0"/>
              <a:t>(Counsels on Stewardship, p.105) </a:t>
            </a:r>
          </a:p>
        </p:txBody>
      </p:sp>
    </p:spTree>
    <p:extLst>
      <p:ext uri="{BB962C8B-B14F-4D97-AF65-F5344CB8AC3E}">
        <p14:creationId xmlns:p14="http://schemas.microsoft.com/office/powerpoint/2010/main" val="15557929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46749"/>
            <a:ext cx="10614991" cy="4862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Indicator of Liberality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“If the </a:t>
            </a:r>
            <a:r>
              <a:rPr kumimoji="0" lang="en-US" sz="3200" b="1" i="0" u="sng" strike="noStrike" kern="1200" cap="none" spc="0" normalizeH="0" baseline="0" noProof="0" dirty="0">
                <a:ln>
                  <a:noFill/>
                </a:ln>
                <a:solidFill>
                  <a:prstClr val="white"/>
                </a:solidFill>
                <a:effectLst/>
                <a:uLnTx/>
                <a:uFillTx/>
                <a:latin typeface="Calibri"/>
                <a:ea typeface="+mn-ea"/>
                <a:cs typeface="+mn-cs"/>
              </a:rPr>
              <a:t>BENEVOLENCE SYSTEMATIC PLAN </a:t>
            </a:r>
            <a:r>
              <a:rPr kumimoji="0" lang="en-US" sz="3200" b="0" i="0" u="none" strike="noStrike" kern="1200" cap="none" spc="0" normalizeH="0" baseline="0" noProof="0" dirty="0">
                <a:ln>
                  <a:noFill/>
                </a:ln>
                <a:solidFill>
                  <a:prstClr val="white"/>
                </a:solidFill>
                <a:effectLst/>
                <a:uLnTx/>
                <a:uFillTx/>
                <a:latin typeface="Calibri"/>
                <a:ea typeface="+mn-ea"/>
                <a:cs typeface="+mn-cs"/>
              </a:rPr>
              <a:t>was adopted by each person and practiced with sincerity, we would have a constant provision in our treasuries.”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prstClr val="white"/>
              </a:solidFill>
              <a:latin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Ellen G. White, Testimonies to the Church, vol.3, p.389.4</a:t>
            </a:r>
          </a:p>
        </p:txBody>
      </p:sp>
    </p:spTree>
    <p:extLst>
      <p:ext uri="{BB962C8B-B14F-4D97-AF65-F5344CB8AC3E}">
        <p14:creationId xmlns:p14="http://schemas.microsoft.com/office/powerpoint/2010/main" val="28189100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2"/>
            <a:ext cx="10614991"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Causes of Normative Ignorance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Reluctant Stewards!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As ‘reluctant stewards’ of congregational finances (Conway, 1992, 1999, 2002), clergy often feel uncomfortable with the fundraising aspect of their jobs (Smith et al., 2008;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Wuthnow</a:t>
            </a:r>
            <a:r>
              <a:rPr kumimoji="0" lang="en-US" sz="4400" b="0" i="0" u="none" strike="noStrike" kern="1200" cap="none" spc="0" normalizeH="0" baseline="0" noProof="0" dirty="0">
                <a:ln>
                  <a:noFill/>
                </a:ln>
                <a:solidFill>
                  <a:prstClr val="white"/>
                </a:solidFill>
                <a:effectLst/>
                <a:uLnTx/>
                <a:uFillTx/>
                <a:latin typeface="Calibri"/>
                <a:ea typeface="+mn-ea"/>
                <a:cs typeface="+mn-cs"/>
              </a:rPr>
              <a:t>, 1997).</a:t>
            </a:r>
          </a:p>
        </p:txBody>
      </p:sp>
    </p:spTree>
    <p:extLst>
      <p:ext uri="{BB962C8B-B14F-4D97-AF65-F5344CB8AC3E}">
        <p14:creationId xmlns:p14="http://schemas.microsoft.com/office/powerpoint/2010/main" val="2636387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1480116"/>
            <a:ext cx="11193517" cy="3831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Characteristics of Effective Stewardship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Education Program</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571500" lvl="0" indent="-571500">
              <a:buFont typeface="Wingdings" pitchFamily="2" charset="2"/>
              <a:buChar char="Ø"/>
            </a:pPr>
            <a:r>
              <a:rPr lang="en-ZA" sz="3600" dirty="0"/>
              <a:t>Simple to implement</a:t>
            </a:r>
            <a:endParaRPr lang="en-US" sz="3600" dirty="0"/>
          </a:p>
          <a:p>
            <a:pPr marL="571500" lvl="0" indent="-571500">
              <a:buFont typeface="Wingdings" pitchFamily="2" charset="2"/>
              <a:buChar char="Ø"/>
            </a:pPr>
            <a:r>
              <a:rPr lang="en-ZA" sz="3600" dirty="0"/>
              <a:t>Not costly</a:t>
            </a:r>
          </a:p>
          <a:p>
            <a:pPr marL="571500" lvl="0" indent="-571500">
              <a:buFont typeface="Wingdings" pitchFamily="2" charset="2"/>
              <a:buChar char="Ø"/>
            </a:pPr>
            <a:r>
              <a:rPr lang="en-ZA" sz="3600" dirty="0"/>
              <a:t>Not taxing to the church’s schedule </a:t>
            </a:r>
          </a:p>
          <a:p>
            <a:pPr marL="571500" lvl="0" indent="-571500">
              <a:buFont typeface="Wingdings" pitchFamily="2" charset="2"/>
              <a:buChar char="Ø"/>
            </a:pPr>
            <a:r>
              <a:rPr lang="en-ZA" sz="3600" dirty="0"/>
              <a:t>Go </a:t>
            </a:r>
            <a:r>
              <a:rPr lang="en-ZA" sz="3600" b="1" u="sng" dirty="0"/>
              <a:t>UNDERCOVER</a:t>
            </a:r>
            <a:endParaRPr kumimoji="0" lang="en-US" sz="6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94220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400463"/>
            <a:ext cx="11193517" cy="3754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glow rad="63500">
                    <a:prstClr val="black"/>
                  </a:glow>
                </a:effectLst>
                <a:uLnTx/>
                <a:uFillTx/>
                <a:latin typeface="Calibri"/>
                <a:ea typeface="+mn-ea"/>
                <a:cs typeface="+mn-cs"/>
              </a:rPr>
              <a:t>Qualties</a:t>
            </a: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of a Good Stewardship Education Program</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kumimoji="0" lang="en-ZA" sz="3600" b="0" i="0" u="none" strike="noStrike" kern="1200" cap="none" spc="0" normalizeH="0" baseline="0" noProof="0" dirty="0">
                <a:ln>
                  <a:noFill/>
                </a:ln>
                <a:solidFill>
                  <a:prstClr val="white"/>
                </a:solidFill>
                <a:effectLst/>
                <a:uLnTx/>
                <a:uFillTx/>
                <a:latin typeface="Calibri"/>
                <a:ea typeface="+mn-ea"/>
                <a:cs typeface="+mn-cs"/>
              </a:rPr>
              <a:t>Go </a:t>
            </a:r>
            <a:r>
              <a:rPr kumimoji="0" lang="en-ZA" sz="3600" b="1" i="0" u="sng" strike="noStrike" kern="1200" cap="none" spc="0" normalizeH="0" baseline="0" noProof="0" dirty="0">
                <a:ln>
                  <a:noFill/>
                </a:ln>
                <a:solidFill>
                  <a:prstClr val="white"/>
                </a:solidFill>
                <a:effectLst/>
                <a:uLnTx/>
                <a:uFillTx/>
                <a:latin typeface="Calibri"/>
                <a:ea typeface="+mn-ea"/>
                <a:cs typeface="+mn-cs"/>
              </a:rPr>
              <a:t>UNDERCOVER</a:t>
            </a:r>
          </a:p>
          <a:p>
            <a:pPr marR="0" lvl="0" algn="ctr" defTabSz="914400" rtl="0" eaLnBrk="1" fontAlgn="auto" latinLnBrk="0" hangingPunct="1">
              <a:lnSpc>
                <a:spcPct val="100000"/>
              </a:lnSpc>
              <a:spcBef>
                <a:spcPts val="0"/>
              </a:spcBef>
              <a:spcAft>
                <a:spcPts val="0"/>
              </a:spcAft>
              <a:buClrTx/>
              <a:buSzTx/>
              <a:tabLst/>
              <a:defRPr/>
            </a:pPr>
            <a:endParaRPr lang="en-ZA" sz="3600" b="1" u="sng" dirty="0">
              <a:solidFill>
                <a:prstClr val="white"/>
              </a:solidFill>
              <a:latin typeface="Calibri"/>
            </a:endParaRPr>
          </a:p>
          <a:p>
            <a:pPr marR="0" lvl="0" algn="ctr" defTabSz="914400" rtl="0" eaLnBrk="1" fontAlgn="auto" latinLnBrk="0" hangingPunct="1">
              <a:lnSpc>
                <a:spcPct val="100000"/>
              </a:lnSpc>
              <a:spcBef>
                <a:spcPts val="0"/>
              </a:spcBef>
              <a:spcAft>
                <a:spcPts val="0"/>
              </a:spcAft>
              <a:buClrTx/>
              <a:buSzTx/>
              <a:tabLst/>
              <a:defRPr/>
            </a:pPr>
            <a:r>
              <a:rPr kumimoji="0" lang="en-ZA" sz="3600" i="0" strike="noStrike" kern="1200" cap="none" spc="0" normalizeH="0" baseline="0" noProof="0" dirty="0">
                <a:ln>
                  <a:noFill/>
                </a:ln>
                <a:solidFill>
                  <a:prstClr val="white"/>
                </a:solidFill>
                <a:effectLst/>
                <a:uLnTx/>
                <a:uFillTx/>
                <a:latin typeface="Calibri"/>
                <a:ea typeface="+mn-ea"/>
                <a:cs typeface="+mn-cs"/>
              </a:rPr>
              <a:t>To include the stewardship message in already existing programs and initiatives of the church. </a:t>
            </a:r>
            <a:endParaRPr kumimoji="0" lang="en-US" sz="6000" i="0"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20015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460754"/>
            <a:ext cx="11193517" cy="5616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effectLst>
                  <a:glow rad="63500">
                    <a:prstClr val="black"/>
                  </a:glow>
                </a:effectLst>
                <a:latin typeface="Calibri"/>
              </a:rPr>
              <a:t>Local </a:t>
            </a:r>
            <a:r>
              <a:rPr lang="en-US" sz="4000" b="1" dirty="0" err="1">
                <a:solidFill>
                  <a:prstClr val="white"/>
                </a:solidFill>
                <a:effectLst>
                  <a:glow rad="63500">
                    <a:prstClr val="black"/>
                  </a:glow>
                </a:effectLst>
                <a:latin typeface="Calibri"/>
              </a:rPr>
              <a:t>Initiat</a:t>
            </a:r>
            <a:r>
              <a:rPr kumimoji="0" lang="en-US" sz="4000" b="1" i="0" u="none" strike="noStrike" kern="1200" cap="none" spc="0" normalizeH="0" baseline="0" noProof="0" dirty="0" err="1">
                <a:ln>
                  <a:noFill/>
                </a:ln>
                <a:solidFill>
                  <a:prstClr val="white"/>
                </a:solidFill>
                <a:effectLst>
                  <a:glow rad="63500">
                    <a:prstClr val="black"/>
                  </a:glow>
                </a:effectLst>
                <a:uLnTx/>
                <a:uFillTx/>
                <a:latin typeface="Calibri"/>
                <a:ea typeface="+mn-ea"/>
                <a:cs typeface="+mn-cs"/>
              </a:rPr>
              <a:t>ives</a:t>
            </a: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for Stewardship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to all Segments</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lvl="0" indent="-285750">
              <a:buFont typeface="Wingdings" pitchFamily="2" charset="2"/>
              <a:buChar char="Ø"/>
            </a:pPr>
            <a:r>
              <a:rPr lang="en-US" sz="3600" dirty="0"/>
              <a:t>Providing regular instructions about stewardship during Sabbath morning programs.  </a:t>
            </a:r>
          </a:p>
          <a:p>
            <a:pPr lvl="0"/>
            <a:endParaRPr lang="en-US" sz="3600" dirty="0"/>
          </a:p>
          <a:p>
            <a:pPr marL="285750" lvl="0" indent="-285750">
              <a:buFont typeface="Wingdings" pitchFamily="2" charset="2"/>
              <a:buChar char="Ø"/>
            </a:pPr>
            <a:r>
              <a:rPr lang="en-US" sz="3600" dirty="0"/>
              <a:t>Helping Adventurers and Pathfinders to earn the Wise Steward Award and Stewardship Honor respectively.  </a:t>
            </a:r>
          </a:p>
          <a:p>
            <a:pPr lvl="0"/>
            <a:endParaRPr lang="en-US" sz="3600" dirty="0"/>
          </a:p>
          <a:p>
            <a:pPr marL="285750" lvl="0" indent="-285750">
              <a:buFont typeface="Wingdings" pitchFamily="2" charset="2"/>
              <a:buChar char="Ø"/>
            </a:pPr>
            <a:r>
              <a:rPr lang="en-US" sz="3600" dirty="0"/>
              <a:t>Instruct prospective members about stewardship.  </a:t>
            </a:r>
          </a:p>
        </p:txBody>
      </p:sp>
    </p:spTree>
    <p:extLst>
      <p:ext uri="{BB962C8B-B14F-4D97-AF65-F5344CB8AC3E}">
        <p14:creationId xmlns:p14="http://schemas.microsoft.com/office/powerpoint/2010/main" val="645464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460754"/>
            <a:ext cx="11193517" cy="5616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Local </a:t>
            </a:r>
            <a:r>
              <a:rPr kumimoji="0" lang="en-US" sz="4000" b="1" i="0" u="none" strike="noStrike" kern="1200" cap="none" spc="0" normalizeH="0" baseline="0" noProof="0" dirty="0" err="1">
                <a:ln>
                  <a:noFill/>
                </a:ln>
                <a:solidFill>
                  <a:prstClr val="white"/>
                </a:solidFill>
                <a:effectLst>
                  <a:glow rad="63500">
                    <a:prstClr val="black"/>
                  </a:glow>
                </a:effectLst>
                <a:uLnTx/>
                <a:uFillTx/>
                <a:latin typeface="Calibri"/>
                <a:ea typeface="+mn-ea"/>
                <a:cs typeface="+mn-cs"/>
              </a:rPr>
              <a:t>Initiatives</a:t>
            </a: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for Stewardship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 to all Segments</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Nurturing members in faithfulness through systematic home visitations.</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Preaching a stewardship related sermon once every quarter in the local church.  </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Using stewardship materials for evangelistic campaigns.</a:t>
            </a:r>
            <a:endParaRPr kumimoji="0" lang="en-US" sz="9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3328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661" y="1758856"/>
            <a:ext cx="1064902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t>Creating Conducive Church Context </a:t>
            </a:r>
            <a:r>
              <a:rPr kumimoji="0" lang="en-GB" sz="4800" b="0" i="0" u="none" strike="noStrike" kern="1200" cap="none" spc="0" normalizeH="0" baseline="0" noProof="0" dirty="0">
                <a:ln>
                  <a:noFill/>
                </a:ln>
                <a:solidFill>
                  <a:prstClr val="white"/>
                </a:solidFill>
                <a:effectLst/>
                <a:uLnTx/>
                <a:uFillTx/>
                <a:latin typeface="Calibri"/>
                <a:ea typeface="+mn-ea"/>
                <a:cs typeface="+mn-cs"/>
              </a:rPr>
              <a:t>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Tree>
    <p:extLst>
      <p:ext uri="{BB962C8B-B14F-4D97-AF65-F5344CB8AC3E}">
        <p14:creationId xmlns:p14="http://schemas.microsoft.com/office/powerpoint/2010/main" val="8837021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361599"/>
            <a:ext cx="11193517" cy="50629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Deservingness of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lvl="0" algn="ctr">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characteristics of the recipient of giving is a decisive factor influencing giving. </a:t>
            </a:r>
            <a:r>
              <a:rPr lang="en-US" sz="3200" dirty="0"/>
              <a:t>They focus on the “deservingness” of recipients.</a:t>
            </a:r>
            <a:r>
              <a:rPr lang="en-US" sz="5400" dirty="0"/>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Eckel &amp; Grossman, 1996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05719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6637" y="438407"/>
            <a:ext cx="11193517" cy="4308872"/>
          </a:xfrm>
          <a:prstGeom prst="rect">
            <a:avLst/>
          </a:prstGeom>
          <a:noFill/>
        </p:spPr>
        <p:txBody>
          <a:bodyPr wrap="square" rtlCol="0">
            <a:spAutoFit/>
          </a:bodyPr>
          <a:lstStyle/>
          <a:p>
            <a:pPr lvl="0" algn="ctr">
              <a:defRPr/>
            </a:pPr>
            <a:r>
              <a:rPr lang="en-US" sz="4000" b="1" dirty="0">
                <a:solidFill>
                  <a:prstClr val="white"/>
                </a:solidFill>
                <a:effectLst>
                  <a:glow rad="63500">
                    <a:prstClr val="black"/>
                  </a:glow>
                </a:effectLst>
              </a:rPr>
              <a:t>Characteristics of the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prstClr val="white"/>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lvl="0" algn="ctr"/>
            <a:endParaRPr lang="en-US" sz="3600" dirty="0"/>
          </a:p>
          <a:p>
            <a:pPr lvl="0" algn="ctr"/>
            <a:endParaRPr lang="en-US" sz="3600" dirty="0"/>
          </a:p>
          <a:p>
            <a:pPr lvl="0" algn="ctr"/>
            <a:r>
              <a:rPr lang="en-US" sz="3600" dirty="0"/>
              <a:t>Issues related to congregational spending, expenses, disbursements, and financial conflict have an incidence on members’ giving.   </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52531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361599"/>
            <a:ext cx="11193517" cy="47859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effectLst>
                  <a:glow rad="63500">
                    <a:prstClr val="black"/>
                  </a:glow>
                </a:effectLst>
                <a:latin typeface="Calibri"/>
              </a:rPr>
              <a:t>Characteristics of the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algn="ctr"/>
            <a:endParaRPr lang="en-US" sz="3200" dirty="0"/>
          </a:p>
          <a:p>
            <a:pPr algn="ctr"/>
            <a:endParaRPr lang="en-US" sz="3200" dirty="0"/>
          </a:p>
          <a:p>
            <a:pPr lvl="0" algn="ctr">
              <a:defRPr/>
            </a:pPr>
            <a:r>
              <a:rPr lang="en-US" sz="4000" dirty="0"/>
              <a:t>People who consider that “budget is appropriate”, have “trust in leadership”, and are “enthusiastic about programs” usually elevate their giving rate by 8 to 11 percent (</a:t>
            </a:r>
            <a:r>
              <a:rPr lang="en-US" sz="4000" dirty="0" err="1"/>
              <a:t>Peifer</a:t>
            </a:r>
            <a:r>
              <a:rPr lang="en-US" sz="4000" dirty="0"/>
              <a:t>, 2010, p.1583).</a:t>
            </a:r>
            <a:r>
              <a:rPr lang="en-US" sz="5400" dirty="0"/>
              <a:t> </a:t>
            </a:r>
            <a:endParaRPr kumimoji="0" lang="en-US" sz="8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7558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361599"/>
            <a:ext cx="11193517" cy="58015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Characteristics of the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Disclosure about Finances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lvl="0" algn="ctr">
              <a:defRPr/>
            </a:pPr>
            <a:r>
              <a:rPr lang="en-US" sz="4000" dirty="0"/>
              <a:t>Sufficient disclosure about congregational finances has an overall positive factor for the 5 denominations involved in a study.</a:t>
            </a:r>
          </a:p>
          <a:p>
            <a:pPr lvl="0" algn="r">
              <a:defRPr/>
            </a:pPr>
            <a:r>
              <a:rPr lang="en-US" sz="2800" dirty="0"/>
              <a:t>Hoge et al., 1996</a:t>
            </a:r>
            <a:endParaRPr lang="en-US" sz="5400" dirty="0"/>
          </a:p>
          <a:p>
            <a:pPr lvl="0" algn="ctr">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5654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247599"/>
            <a:ext cx="10614991" cy="50475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Indicators of Liberality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endParaRPr lang="en-US" sz="3200" dirty="0"/>
          </a:p>
          <a:p>
            <a:endParaRPr lang="en-US" sz="3200" dirty="0"/>
          </a:p>
          <a:p>
            <a:endParaRPr lang="en-US" sz="3200" dirty="0"/>
          </a:p>
          <a:p>
            <a:r>
              <a:rPr lang="en-US" sz="3200" dirty="0"/>
              <a:t>“He asks us to acknowledge Him as the giver of all things; and for this reason, He says, of all your possessions I reserve a </a:t>
            </a:r>
            <a:r>
              <a:rPr lang="en-US" sz="3200" b="1" u="sng" dirty="0"/>
              <a:t>tenth</a:t>
            </a:r>
            <a:r>
              <a:rPr lang="en-US" sz="3200" dirty="0"/>
              <a:t> for Myself, besides </a:t>
            </a:r>
            <a:r>
              <a:rPr lang="en-US" sz="3200" b="1" u="sng" dirty="0"/>
              <a:t>gifts</a:t>
            </a:r>
            <a:r>
              <a:rPr lang="en-US" sz="3200" dirty="0"/>
              <a:t> and </a:t>
            </a:r>
            <a:r>
              <a:rPr lang="en-US" sz="3200" b="1" u="sng" dirty="0"/>
              <a:t>offerings</a:t>
            </a:r>
            <a:r>
              <a:rPr lang="en-US" sz="3200" dirty="0"/>
              <a:t>, which are to be brought into My storehouse” </a:t>
            </a:r>
          </a:p>
          <a:p>
            <a:pPr algn="r"/>
            <a:r>
              <a:rPr lang="en-US" sz="3200" dirty="0"/>
              <a:t>(</a:t>
            </a:r>
            <a:r>
              <a:rPr lang="en-US" sz="3200" i="1" dirty="0"/>
              <a:t>Counsels on Stewardship,</a:t>
            </a:r>
            <a:r>
              <a:rPr lang="en-US" sz="3200" dirty="0"/>
              <a:t> pp. 80, 81). </a:t>
            </a:r>
            <a:endParaRPr lang="fr-FR" sz="3200" dirty="0"/>
          </a:p>
        </p:txBody>
      </p:sp>
    </p:spTree>
    <p:extLst>
      <p:ext uri="{BB962C8B-B14F-4D97-AF65-F5344CB8AC3E}">
        <p14:creationId xmlns:p14="http://schemas.microsoft.com/office/powerpoint/2010/main" val="4211054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361599"/>
            <a:ext cx="11193517" cy="52475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Characteristics of the Recipient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Trust a Contributive Factor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lvl="0" algn="ctr">
              <a:defRPr/>
            </a:pPr>
            <a:r>
              <a:rPr lang="en-US" sz="4000" dirty="0"/>
              <a:t>Nine percent of their respondents mentioned trust in financial management as their most important reason for not giving.</a:t>
            </a:r>
            <a:r>
              <a:rPr lang="en-US" dirty="0"/>
              <a:t> </a:t>
            </a:r>
          </a:p>
          <a:p>
            <a:pPr lvl="0" algn="r">
              <a:defRPr/>
            </a:pPr>
            <a:r>
              <a:rPr lang="en-US" sz="2800" dirty="0"/>
              <a:t>Smith and Emerson (2008)</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0063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1228" y="333303"/>
            <a:ext cx="11193517" cy="58785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Paul’s Commitment to be Trustworthy</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prstClr val="white"/>
              </a:solidFill>
              <a:latin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1" u="none" strike="noStrike" kern="1200" cap="none" spc="0" normalizeH="0" baseline="0" noProof="0" dirty="0">
                <a:ln>
                  <a:noFill/>
                </a:ln>
                <a:solidFill>
                  <a:prstClr val="white"/>
                </a:solidFill>
                <a:effectLst/>
                <a:uLnTx/>
                <a:uFillTx/>
                <a:latin typeface="Calibri"/>
                <a:ea typeface="+mn-ea"/>
                <a:cs typeface="+mn-cs"/>
              </a:rPr>
              <a:t>Therefore, since through God’s mercy we have this ministry, we do not lose heart. </a:t>
            </a:r>
            <a:r>
              <a:rPr kumimoji="0" lang="en-US" sz="3200" b="1" i="1" u="none" strike="noStrike" kern="1200" cap="none" spc="0" normalizeH="0" baseline="30000" noProof="0" dirty="0">
                <a:ln>
                  <a:noFill/>
                </a:ln>
                <a:solidFill>
                  <a:prstClr val="white"/>
                </a:solidFill>
                <a:effectLst/>
                <a:uLnTx/>
                <a:uFillTx/>
                <a:latin typeface="Calibri"/>
                <a:ea typeface="+mn-ea"/>
                <a:cs typeface="+mn-cs"/>
              </a:rPr>
              <a:t>2 </a:t>
            </a:r>
            <a:r>
              <a:rPr kumimoji="0" lang="en-US" sz="3200" b="0" i="1" u="none" strike="noStrike" kern="1200" cap="none" spc="0" normalizeH="0" baseline="0" noProof="0" dirty="0">
                <a:ln>
                  <a:noFill/>
                </a:ln>
                <a:solidFill>
                  <a:prstClr val="white"/>
                </a:solidFill>
                <a:effectLst/>
                <a:uLnTx/>
                <a:uFillTx/>
                <a:latin typeface="Calibri"/>
                <a:ea typeface="+mn-ea"/>
                <a:cs typeface="+mn-cs"/>
              </a:rPr>
              <a:t>Rather, we have renounced secret and shameful ways; we do not use deception, nor do we distort the word of God. On the contrary, by setting forth the truth plainly we commend ourselves to everyone’s conscience in the sight of God.” </a:t>
            </a:r>
            <a:r>
              <a:rPr kumimoji="0" lang="en-US" sz="3200" b="0" i="0" u="none" strike="noStrike" kern="1200" cap="none" spc="0" normalizeH="0" baseline="0" noProof="0" dirty="0">
                <a:ln>
                  <a:noFill/>
                </a:ln>
                <a:solidFill>
                  <a:prstClr val="white"/>
                </a:solidFill>
                <a:effectLst/>
                <a:uLnTx/>
                <a:uFillTx/>
                <a:latin typeface="Calibri"/>
                <a:ea typeface="+mn-ea"/>
                <a:cs typeface="+mn-cs"/>
              </a:rPr>
              <a:t>( (2 Cor. 4:1-2)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33189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01451"/>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a:ea typeface="+mn-ea"/>
                <a:cs typeface="+mn-cs"/>
              </a:rPr>
              <a:t>Holy Gift… Sacred Trust</a:t>
            </a:r>
          </a:p>
        </p:txBody>
      </p:sp>
      <p:sp>
        <p:nvSpPr>
          <p:cNvPr id="2" name="TextBox 1">
            <a:extLst>
              <a:ext uri="{FF2B5EF4-FFF2-40B4-BE49-F238E27FC236}">
                <a16:creationId xmlns:a16="http://schemas.microsoft.com/office/drawing/2014/main" id="{45B05CE2-0678-D840-8D2A-0811AF7B657F}"/>
              </a:ext>
            </a:extLst>
          </p:cNvPr>
          <p:cNvSpPr txBox="1"/>
          <p:nvPr/>
        </p:nvSpPr>
        <p:spPr>
          <a:xfrm>
            <a:off x="1649896" y="904469"/>
            <a:ext cx="10018643"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Management of financial resources</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1 Corinthians 16:1-4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Now about the collection for the Lord’s people: Do what I told the Galatian churches to do. </a:t>
            </a:r>
            <a:r>
              <a:rPr kumimoji="0" lang="en-US" sz="2600" b="1" i="0" u="none" strike="noStrike" kern="1200" cap="none" spc="0" normalizeH="0" baseline="30000" noProof="0" dirty="0">
                <a:ln>
                  <a:noFill/>
                </a:ln>
                <a:solidFill>
                  <a:prstClr val="white"/>
                </a:solidFill>
                <a:effectLst/>
                <a:uLnTx/>
                <a:uFillTx/>
                <a:latin typeface="Calibri"/>
                <a:ea typeface="+mn-ea"/>
                <a:cs typeface="+mn-cs"/>
              </a:rPr>
              <a:t>2 </a:t>
            </a:r>
            <a:r>
              <a:rPr kumimoji="0" lang="en-US" sz="2600" b="0" i="0" u="none" strike="noStrike" kern="1200" cap="none" spc="0" normalizeH="0" baseline="0" noProof="0" dirty="0">
                <a:ln>
                  <a:noFill/>
                </a:ln>
                <a:solidFill>
                  <a:prstClr val="white"/>
                </a:solidFill>
                <a:effectLst/>
                <a:uLnTx/>
                <a:uFillTx/>
                <a:latin typeface="Calibri"/>
                <a:ea typeface="+mn-ea"/>
                <a:cs typeface="+mn-cs"/>
              </a:rPr>
              <a:t>On the first day of every week, each one of you should set aside a sum of money in keeping with your income, saving it up, so that when I come no collections will have to be made.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Then, when I arrive, I will give letters of introduction to the </a:t>
            </a:r>
            <a:r>
              <a:rPr kumimoji="0" lang="en-US" sz="2600" b="1" i="0" u="none" strike="noStrike" kern="1200" cap="none" spc="0" normalizeH="0" baseline="0" noProof="0" dirty="0">
                <a:ln>
                  <a:noFill/>
                </a:ln>
                <a:solidFill>
                  <a:prstClr val="white"/>
                </a:solidFill>
                <a:effectLst/>
                <a:uLnTx/>
                <a:uFillTx/>
                <a:latin typeface="Calibri"/>
                <a:ea typeface="+mn-ea"/>
                <a:cs typeface="+mn-cs"/>
              </a:rPr>
              <a:t>men </a:t>
            </a:r>
            <a:r>
              <a:rPr kumimoji="0" lang="en-US" sz="2600" b="0" i="0" u="none" strike="noStrike" kern="1200" cap="none" spc="0" normalizeH="0" baseline="0" noProof="0" dirty="0">
                <a:ln>
                  <a:noFill/>
                </a:ln>
                <a:solidFill>
                  <a:prstClr val="white"/>
                </a:solidFill>
                <a:effectLst/>
                <a:uLnTx/>
                <a:uFillTx/>
                <a:latin typeface="Calibri"/>
                <a:ea typeface="+mn-ea"/>
                <a:cs typeface="+mn-cs"/>
              </a:rPr>
              <a:t>you approve and send them with your gift to Jerusalem. </a:t>
            </a:r>
            <a:r>
              <a:rPr kumimoji="0" lang="en-US" sz="2600" b="1" i="0" u="none" strike="noStrike" kern="1200" cap="none" spc="0" normalizeH="0" baseline="30000" noProof="0" dirty="0">
                <a:ln>
                  <a:noFill/>
                </a:ln>
                <a:solidFill>
                  <a:prstClr val="white"/>
                </a:solidFill>
                <a:effectLst/>
                <a:uLnTx/>
                <a:uFillTx/>
                <a:latin typeface="Calibri"/>
                <a:ea typeface="+mn-ea"/>
                <a:cs typeface="+mn-cs"/>
              </a:rPr>
              <a:t>4 </a:t>
            </a:r>
            <a:r>
              <a:rPr kumimoji="0" lang="en-US" sz="2600" b="0" i="0" u="none" strike="noStrike" kern="1200" cap="none" spc="0" normalizeH="0" baseline="0" noProof="0" dirty="0">
                <a:ln>
                  <a:noFill/>
                </a:ln>
                <a:solidFill>
                  <a:prstClr val="white"/>
                </a:solidFill>
                <a:effectLst/>
                <a:uLnTx/>
                <a:uFillTx/>
                <a:latin typeface="Calibri"/>
                <a:ea typeface="+mn-ea"/>
                <a:cs typeface="+mn-cs"/>
              </a:rPr>
              <a:t>If it seems advisable for me to go also, they will accompany me</a:t>
            </a:r>
            <a:r>
              <a:rPr kumimoji="0" lang="en-US" sz="2600" b="1" i="0" u="none" strike="noStrike" kern="1200" cap="none" spc="0" normalizeH="0" baseline="0" noProof="0" dirty="0">
                <a:ln>
                  <a:noFill/>
                </a:ln>
                <a:solidFill>
                  <a:prstClr val="white"/>
                </a:solidFill>
                <a:effectLst/>
                <a:uLnTx/>
                <a:uFillTx/>
                <a:latin typeface="Calibri"/>
                <a:ea typeface="+mn-ea"/>
                <a:cs typeface="+mn-cs"/>
              </a:rPr>
              <a:t>.</a:t>
            </a:r>
            <a:endParaRPr kumimoji="0" lang="en-US" sz="2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8873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01451"/>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a:ea typeface="+mn-ea"/>
                <a:cs typeface="+mn-cs"/>
              </a:rPr>
              <a:t>The Importance of Trust</a:t>
            </a:r>
          </a:p>
        </p:txBody>
      </p:sp>
      <p:sp>
        <p:nvSpPr>
          <p:cNvPr id="2" name="TextBox 1">
            <a:extLst>
              <a:ext uri="{FF2B5EF4-FFF2-40B4-BE49-F238E27FC236}">
                <a16:creationId xmlns:a16="http://schemas.microsoft.com/office/drawing/2014/main" id="{45B05CE2-0678-D840-8D2A-0811AF7B657F}"/>
              </a:ext>
            </a:extLst>
          </p:cNvPr>
          <p:cNvSpPr txBox="1"/>
          <p:nvPr/>
        </p:nvSpPr>
        <p:spPr>
          <a:xfrm>
            <a:off x="1601770" y="1637771"/>
            <a:ext cx="10018643"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“When trust goes up, speed will also go up and cost will go down.”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“When trust goes down, speed will go down and costs will go 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1200" cap="none" spc="0" normalizeH="0" baseline="0" noProof="0" dirty="0">
                <a:ln>
                  <a:noFill/>
                </a:ln>
                <a:solidFill>
                  <a:prstClr val="white"/>
                </a:solidFill>
                <a:effectLst/>
                <a:uLnTx/>
                <a:uFillTx/>
                <a:latin typeface="Calibri"/>
                <a:ea typeface="+mn-ea"/>
                <a:cs typeface="+mn-cs"/>
              </a:rPr>
              <a:t> </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Calibri"/>
                <a:ea typeface="+mn-ea"/>
                <a:cs typeface="+mn-cs"/>
              </a:rPr>
              <a:t>Stephen M.R </a:t>
            </a:r>
            <a:r>
              <a:rPr kumimoji="0" lang="fr-CA" sz="1800" b="0" i="0" u="none" strike="noStrike" kern="1200" cap="none" spc="0" normalizeH="0" baseline="0" noProof="0" dirty="0" err="1">
                <a:ln>
                  <a:noFill/>
                </a:ln>
                <a:solidFill>
                  <a:prstClr val="white"/>
                </a:solidFill>
                <a:effectLst/>
                <a:uLnTx/>
                <a:uFillTx/>
                <a:latin typeface="Calibri"/>
                <a:ea typeface="+mn-ea"/>
                <a:cs typeface="+mn-cs"/>
              </a:rPr>
              <a:t>Covey</a:t>
            </a:r>
            <a:r>
              <a:rPr kumimoji="0" lang="fr-CA" sz="1800" b="0" i="0" u="none" strike="noStrike" kern="1200" cap="none" spc="0" normalizeH="0" baseline="0" noProof="0" dirty="0">
                <a:ln>
                  <a:noFill/>
                </a:ln>
                <a:solidFill>
                  <a:prstClr val="white"/>
                </a:solidFill>
                <a:effectLst/>
                <a:uLnTx/>
                <a:uFillTx/>
                <a:latin typeface="Calibri"/>
                <a:ea typeface="+mn-ea"/>
                <a:cs typeface="+mn-cs"/>
              </a:rPr>
              <a:t>, </a:t>
            </a:r>
            <a:r>
              <a:rPr kumimoji="0" lang="fr-CA" sz="1800" b="0" i="1" u="none" strike="noStrike" kern="1200" cap="none" spc="0" normalizeH="0" baseline="0" noProof="0" dirty="0">
                <a:ln>
                  <a:noFill/>
                </a:ln>
                <a:solidFill>
                  <a:prstClr val="white"/>
                </a:solidFill>
                <a:effectLst/>
                <a:uLnTx/>
                <a:uFillTx/>
                <a:latin typeface="Calibri"/>
                <a:ea typeface="+mn-ea"/>
                <a:cs typeface="+mn-cs"/>
              </a:rPr>
              <a:t>The Speed of Trust: The One </a:t>
            </a:r>
            <a:r>
              <a:rPr kumimoji="0" lang="fr-CA" sz="1800" b="0" i="1" u="none" strike="noStrike" kern="1200" cap="none" spc="0" normalizeH="0" baseline="0" noProof="0" dirty="0" err="1">
                <a:ln>
                  <a:noFill/>
                </a:ln>
                <a:solidFill>
                  <a:prstClr val="white"/>
                </a:solidFill>
                <a:effectLst/>
                <a:uLnTx/>
                <a:uFillTx/>
                <a:latin typeface="Calibri"/>
                <a:ea typeface="+mn-ea"/>
                <a:cs typeface="+mn-cs"/>
              </a:rPr>
              <a:t>Thing</a:t>
            </a:r>
            <a:r>
              <a:rPr kumimoji="0" lang="fr-CA" sz="1800" b="0" i="1" u="none" strike="noStrike" kern="1200" cap="none" spc="0" normalizeH="0" baseline="0" noProof="0" dirty="0">
                <a:ln>
                  <a:noFill/>
                </a:ln>
                <a:solidFill>
                  <a:prstClr val="white"/>
                </a:solidFill>
                <a:effectLst/>
                <a:uLnTx/>
                <a:uFillTx/>
                <a:latin typeface="Calibri"/>
                <a:ea typeface="+mn-ea"/>
                <a:cs typeface="+mn-cs"/>
              </a:rPr>
              <a:t> That Changes </a:t>
            </a:r>
            <a:r>
              <a:rPr kumimoji="0" lang="fr-CA" sz="1800" b="0" i="1" u="none" strike="noStrike" kern="1200" cap="none" spc="0" normalizeH="0" baseline="0" noProof="0" dirty="0" err="1">
                <a:ln>
                  <a:noFill/>
                </a:ln>
                <a:solidFill>
                  <a:prstClr val="white"/>
                </a:solidFill>
                <a:effectLst/>
                <a:uLnTx/>
                <a:uFillTx/>
                <a:latin typeface="Calibri"/>
                <a:ea typeface="+mn-ea"/>
                <a:cs typeface="+mn-cs"/>
              </a:rPr>
              <a:t>Everything</a:t>
            </a:r>
            <a:r>
              <a:rPr kumimoji="0" lang="fr-CA" sz="1800" b="0" i="1" u="none" strike="noStrike" kern="1200" cap="none" spc="0" normalizeH="0" baseline="0" noProof="0" dirty="0">
                <a:ln>
                  <a:noFill/>
                </a:ln>
                <a:solidFill>
                  <a:prstClr val="white"/>
                </a:solidFill>
                <a:effectLst/>
                <a:uLnTx/>
                <a:uFillTx/>
                <a:latin typeface="Calibri"/>
                <a:ea typeface="+mn-ea"/>
                <a:cs typeface="+mn-cs"/>
              </a:rPr>
              <a:t>, </a:t>
            </a: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27140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90028" y="1821778"/>
            <a:ext cx="10924295" cy="30008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endParaRPr lang="en-US" b="1" u="sng" dirty="0"/>
          </a:p>
          <a:p>
            <a:endParaRPr lang="en-US" b="1" u="sng" dirty="0"/>
          </a:p>
          <a:p>
            <a:endParaRPr lang="en-US" b="1" u="sng" dirty="0"/>
          </a:p>
          <a:p>
            <a:pPr algn="ctr"/>
            <a:r>
              <a:rPr lang="en-US" sz="4000" b="1" u="sng" dirty="0"/>
              <a:t>TRUST</a:t>
            </a:r>
            <a:r>
              <a:rPr lang="en-US" sz="4000" dirty="0"/>
              <a:t> is the one thing that changes everything.</a:t>
            </a:r>
          </a:p>
          <a:p>
            <a:pPr algn="r"/>
            <a:r>
              <a:rPr lang="en-US" sz="3200" dirty="0"/>
              <a:t>Stephen Covey Jr.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45794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90028" y="1821778"/>
            <a:ext cx="10924295" cy="30008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Calibri"/>
                <a:ea typeface="+mn-ea"/>
                <a:cs typeface="+mn-cs"/>
              </a:rPr>
              <a:t>TRUST</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lang="en-US" sz="4000" dirty="0">
                <a:solidFill>
                  <a:prstClr val="white"/>
                </a:solidFill>
                <a:latin typeface="Calibri"/>
              </a:rPr>
              <a:t>an Accelerator to Faithfulness</a:t>
            </a:r>
            <a:r>
              <a:rPr kumimoji="0" lang="en-US" sz="40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EJBA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0011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01451"/>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a:ea typeface="+mn-ea"/>
                <a:cs typeface="+mn-cs"/>
              </a:rPr>
              <a:t>The Importance of Trust</a:t>
            </a:r>
          </a:p>
        </p:txBody>
      </p:sp>
      <p:sp>
        <p:nvSpPr>
          <p:cNvPr id="2" name="TextBox 1">
            <a:extLst>
              <a:ext uri="{FF2B5EF4-FFF2-40B4-BE49-F238E27FC236}">
                <a16:creationId xmlns:a16="http://schemas.microsoft.com/office/drawing/2014/main" id="{45B05CE2-0678-D840-8D2A-0811AF7B657F}"/>
              </a:ext>
            </a:extLst>
          </p:cNvPr>
          <p:cNvSpPr txBox="1"/>
          <p:nvPr/>
        </p:nvSpPr>
        <p:spPr>
          <a:xfrm>
            <a:off x="1601770" y="3139311"/>
            <a:ext cx="10018643"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Where trust is </a:t>
            </a:r>
            <a:r>
              <a:rPr kumimoji="0" lang="en-US" sz="3200" b="1" i="0" u="sng" strike="noStrike" kern="1200" cap="none" spc="0" normalizeH="0" baseline="0" noProof="0" dirty="0">
                <a:ln>
                  <a:noFill/>
                </a:ln>
                <a:solidFill>
                  <a:prstClr val="white"/>
                </a:solidFill>
                <a:effectLst/>
                <a:uLnTx/>
                <a:uFillTx/>
                <a:latin typeface="Calibri"/>
                <a:ea typeface="+mn-ea"/>
                <a:cs typeface="+mn-cs"/>
              </a:rPr>
              <a:t>SHAKEN</a:t>
            </a:r>
            <a:r>
              <a:rPr kumimoji="0" lang="en-US" sz="3200" b="0" i="0" u="none" strike="noStrike" kern="1200" cap="none" spc="0" normalizeH="0" baseline="0" noProof="0" dirty="0">
                <a:ln>
                  <a:noFill/>
                </a:ln>
                <a:solidFill>
                  <a:prstClr val="white"/>
                </a:solidFill>
                <a:effectLst/>
                <a:uLnTx/>
                <a:uFillTx/>
                <a:latin typeface="Calibri"/>
                <a:ea typeface="+mn-ea"/>
                <a:cs typeface="+mn-cs"/>
              </a:rPr>
              <a:t> the inclination to </a:t>
            </a:r>
            <a:r>
              <a:rPr kumimoji="0" lang="en-US" sz="3200" b="1" i="0" u="sng" strike="noStrike" kern="1200" cap="none" spc="0" normalizeH="0" baseline="0" noProof="0" dirty="0">
                <a:ln>
                  <a:noFill/>
                </a:ln>
                <a:solidFill>
                  <a:prstClr val="white"/>
                </a:solidFill>
                <a:effectLst/>
                <a:uLnTx/>
                <a:uFillTx/>
                <a:latin typeface="Calibri"/>
                <a:ea typeface="+mn-ea"/>
                <a:cs typeface="+mn-cs"/>
              </a:rPr>
              <a:t>GIVING</a:t>
            </a:r>
            <a:r>
              <a:rPr kumimoji="0" lang="en-US" sz="3200" b="0" i="0" u="none" strike="noStrike" kern="1200" cap="none" spc="0" normalizeH="0" baseline="0" noProof="0" dirty="0">
                <a:ln>
                  <a:noFill/>
                </a:ln>
                <a:solidFill>
                  <a:prstClr val="white"/>
                </a:solidFill>
                <a:effectLst/>
                <a:uLnTx/>
                <a:uFillTx/>
                <a:latin typeface="Calibri"/>
                <a:ea typeface="+mn-ea"/>
                <a:cs typeface="+mn-cs"/>
              </a:rPr>
              <a:t> is weaken.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682494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01451"/>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a:ea typeface="+mn-ea"/>
                <a:cs typeface="+mn-cs"/>
              </a:rPr>
              <a:t>A Word of Caution</a:t>
            </a:r>
          </a:p>
        </p:txBody>
      </p:sp>
      <p:sp>
        <p:nvSpPr>
          <p:cNvPr id="2" name="TextBox 1">
            <a:extLst>
              <a:ext uri="{FF2B5EF4-FFF2-40B4-BE49-F238E27FC236}">
                <a16:creationId xmlns:a16="http://schemas.microsoft.com/office/drawing/2014/main" id="{45B05CE2-0678-D840-8D2A-0811AF7B657F}"/>
              </a:ext>
            </a:extLst>
          </p:cNvPr>
          <p:cNvSpPr txBox="1"/>
          <p:nvPr/>
        </p:nvSpPr>
        <p:spPr>
          <a:xfrm>
            <a:off x="1601770" y="867753"/>
            <a:ext cx="10018643"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 Well-Balanced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Some have been dissatisfied, and have said, "I will not longer pay my tithe; for I have no confidence in the way things are managed at the heart of the work." But will you rob God because you think the management of the work is not right? Make your complaint, plainly and openly, in the right spirit, to the proper ones. Send in your petitions for things to be adjusted and set in order; but do not withdraw from the work of God, and prove unfaithful, because others are not doing right.--9T 249.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94306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01451"/>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lvl="0" algn="ctr">
              <a:defRPr/>
            </a:pPr>
            <a:r>
              <a:rPr lang="en-GB" sz="4800" b="1" dirty="0">
                <a:solidFill>
                  <a:prstClr val="white"/>
                </a:solidFill>
              </a:rPr>
              <a:t>A Word of Caution</a:t>
            </a:r>
          </a:p>
        </p:txBody>
      </p:sp>
      <p:sp>
        <p:nvSpPr>
          <p:cNvPr id="2" name="TextBox 1">
            <a:extLst>
              <a:ext uri="{FF2B5EF4-FFF2-40B4-BE49-F238E27FC236}">
                <a16:creationId xmlns:a16="http://schemas.microsoft.com/office/drawing/2014/main" id="{45B05CE2-0678-D840-8D2A-0811AF7B657F}"/>
              </a:ext>
            </a:extLst>
          </p:cNvPr>
          <p:cNvSpPr txBox="1"/>
          <p:nvPr/>
        </p:nvSpPr>
        <p:spPr>
          <a:xfrm>
            <a:off x="1601770" y="1310515"/>
            <a:ext cx="10018643"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 Well-Balanced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The </a:t>
            </a:r>
            <a:r>
              <a:rPr kumimoji="0" lang="en-US" sz="3600" b="1" i="0" u="sng" strike="noStrike" kern="1200" cap="none" spc="0" normalizeH="0" baseline="0" noProof="0" dirty="0">
                <a:ln>
                  <a:noFill/>
                </a:ln>
                <a:solidFill>
                  <a:prstClr val="white"/>
                </a:solidFill>
                <a:effectLst/>
                <a:uLnTx/>
                <a:uFillTx/>
                <a:latin typeface="Calibri"/>
                <a:ea typeface="+mn-ea"/>
                <a:cs typeface="+mn-cs"/>
              </a:rPr>
              <a:t>ABSENCE</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a:ln>
                  <a:noFill/>
                </a:ln>
                <a:solidFill>
                  <a:prstClr val="white"/>
                </a:solidFill>
                <a:effectLst/>
                <a:uLnTx/>
                <a:uFillTx/>
                <a:latin typeface="Calibri"/>
                <a:ea typeface="+mn-ea"/>
                <a:cs typeface="+mn-cs"/>
              </a:rPr>
              <a:t>of trust is not an </a:t>
            </a:r>
            <a:r>
              <a:rPr kumimoji="0" lang="en-US" sz="3600" b="1" i="0" u="sng" strike="noStrike" kern="1200" cap="none" spc="0" normalizeH="0" baseline="0" noProof="0" dirty="0">
                <a:ln>
                  <a:noFill/>
                </a:ln>
                <a:solidFill>
                  <a:prstClr val="white"/>
                </a:solidFill>
                <a:effectLst/>
                <a:uLnTx/>
                <a:uFillTx/>
                <a:latin typeface="Calibri"/>
                <a:ea typeface="+mn-ea"/>
                <a:cs typeface="+mn-cs"/>
              </a:rPr>
              <a:t>ACCEPTABLE</a:t>
            </a:r>
            <a:r>
              <a:rPr kumimoji="0" lang="en-US" sz="3600" b="0" i="0" u="none" strike="noStrike" kern="1200" cap="none" spc="0" normalizeH="0" baseline="0" noProof="0" dirty="0">
                <a:ln>
                  <a:noFill/>
                </a:ln>
                <a:solidFill>
                  <a:prstClr val="white"/>
                </a:solidFill>
                <a:effectLst/>
                <a:uLnTx/>
                <a:uFillTx/>
                <a:latin typeface="Calibri"/>
                <a:ea typeface="+mn-ea"/>
                <a:cs typeface="+mn-cs"/>
              </a:rPr>
              <a:t> excuse to unfaithfulness.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74133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748055" y="247823"/>
            <a:ext cx="970918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139700" dist="50800" dir="5400000" algn="ctr" rotWithShape="0">
                    <a:prstClr val="black"/>
                  </a:outerShdw>
                </a:effectLst>
                <a:uLnTx/>
                <a:uFillTx/>
                <a:latin typeface="Calibri"/>
                <a:ea typeface="+mn-ea"/>
                <a:cs typeface="+mn-cs"/>
              </a:rPr>
              <a:t>Creating Conducive Church Context</a:t>
            </a:r>
            <a:endParaRPr kumimoji="0" lang="en-US" sz="4800" b="0" i="0" u="none" strike="noStrike" kern="1200" cap="none" spc="0" normalizeH="0" baseline="0" noProof="0" dirty="0">
              <a:ln>
                <a:noFill/>
              </a:ln>
              <a:solidFill>
                <a:prstClr val="white"/>
              </a:solidFill>
              <a:effectLst>
                <a:outerShdw blurRad="139700" dist="50800" dir="5400000" algn="ctr" rotWithShape="0">
                  <a:prstClr val="black"/>
                </a:outerShdw>
              </a:effectLst>
              <a:uLnTx/>
              <a:uFillTx/>
              <a:latin typeface="Calibri"/>
              <a:ea typeface="+mn-ea"/>
              <a:cs typeface="+mn-cs"/>
            </a:endParaRPr>
          </a:p>
        </p:txBody>
      </p:sp>
      <p:sp>
        <p:nvSpPr>
          <p:cNvPr id="2" name="TextBox 1">
            <a:extLst>
              <a:ext uri="{FF2B5EF4-FFF2-40B4-BE49-F238E27FC236}">
                <a16:creationId xmlns:a16="http://schemas.microsoft.com/office/drawing/2014/main" id="{45B05CE2-0678-D840-8D2A-0811AF7B657F}"/>
              </a:ext>
            </a:extLst>
          </p:cNvPr>
          <p:cNvSpPr txBox="1"/>
          <p:nvPr/>
        </p:nvSpPr>
        <p:spPr>
          <a:xfrm>
            <a:off x="1601770" y="1322216"/>
            <a:ext cx="10018643"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Character of Leadership</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sng" strike="noStrike" kern="1200" cap="none" spc="0" normalizeH="0" baseline="0" noProof="0" dirty="0">
                <a:ln>
                  <a:noFill/>
                </a:ln>
                <a:solidFill>
                  <a:prstClr val="white"/>
                </a:solidFill>
                <a:effectLst/>
                <a:uLnTx/>
                <a:uFillTx/>
                <a:latin typeface="Calibri"/>
                <a:ea typeface="+mn-ea"/>
                <a:cs typeface="+mn-cs"/>
              </a:rPr>
              <a:t>INTEGRITY</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Good Intentions for others</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a:ea typeface="+mn-ea"/>
                <a:cs typeface="+mn-cs"/>
              </a:rPr>
              <a:t>Competence of Leadership</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sng" strike="noStrike" kern="1200" cap="none" spc="0" normalizeH="0" baseline="0" noProof="0" dirty="0">
                <a:ln>
                  <a:noFill/>
                </a:ln>
                <a:solidFill>
                  <a:prstClr val="white"/>
                </a:solidFill>
                <a:effectLst/>
                <a:uLnTx/>
                <a:uFillTx/>
                <a:latin typeface="Calibri"/>
                <a:ea typeface="+mn-ea"/>
                <a:cs typeface="+mn-cs"/>
              </a:rPr>
              <a:t>CAPABILITIES</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Delivering Results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48451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245344"/>
            <a:ext cx="10614991" cy="6032421"/>
          </a:xfrm>
          <a:prstGeom prst="rect">
            <a:avLst/>
          </a:prstGeom>
          <a:noFill/>
        </p:spPr>
        <p:txBody>
          <a:bodyPr wrap="square" rtlCol="0">
            <a:spAutoFit/>
          </a:bodyPr>
          <a:lstStyle/>
          <a:p>
            <a:pPr lvl="0" algn="ctr">
              <a:defRPr/>
            </a:pPr>
            <a:r>
              <a:rPr kumimoji="0" lang="en-US"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Indicators of Members’ Liberality</a:t>
            </a: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endParaRPr lang="en-US" dirty="0"/>
          </a:p>
          <a:p>
            <a:pPr marL="285750" lvl="0" indent="-285750">
              <a:buFont typeface="Arial" panose="020B0604020202020204" pitchFamily="34" charset="0"/>
              <a:buChar char="•"/>
            </a:pPr>
            <a:endParaRPr lang="en-GB" sz="3200" dirty="0"/>
          </a:p>
          <a:p>
            <a:pPr marL="285750" lvl="0" indent="-285750">
              <a:buFont typeface="Arial" panose="020B0604020202020204" pitchFamily="34" charset="0"/>
              <a:buChar char="•"/>
            </a:pPr>
            <a:endParaRPr lang="en-GB" sz="3200" dirty="0"/>
          </a:p>
          <a:p>
            <a:pPr marL="285750" lvl="0" indent="-285750">
              <a:buFont typeface="Arial" panose="020B0604020202020204" pitchFamily="34" charset="0"/>
              <a:buChar char="•"/>
            </a:pPr>
            <a:r>
              <a:rPr lang="en-GB" sz="3200" dirty="0"/>
              <a:t>Baptized members who are earning regular, seasonal or irregular incomes are returning tithe consistently. </a:t>
            </a:r>
            <a:endParaRPr lang="en-US" sz="3200" dirty="0"/>
          </a:p>
          <a:p>
            <a:pPr marL="285750" indent="-285750">
              <a:buFont typeface="Arial" panose="020B0604020202020204" pitchFamily="34" charset="0"/>
              <a:buChar char="•"/>
            </a:pPr>
            <a:endParaRPr lang="en-US" sz="3200" dirty="0"/>
          </a:p>
          <a:p>
            <a:pPr marL="285750" lvl="0" indent="-285750">
              <a:buFont typeface="Arial" panose="020B0604020202020204" pitchFamily="34" charset="0"/>
              <a:buChar char="•"/>
            </a:pPr>
            <a:r>
              <a:rPr lang="en-GB" sz="3200" dirty="0"/>
              <a:t>Baptized members are giving systematic offerings.  </a:t>
            </a:r>
            <a:endParaRPr lang="en-US" sz="3200" dirty="0"/>
          </a:p>
          <a:p>
            <a:pPr marL="285750" indent="-285750">
              <a:buFont typeface="Arial" panose="020B0604020202020204" pitchFamily="34" charset="0"/>
              <a:buChar char="•"/>
            </a:pPr>
            <a:endParaRPr lang="en-US" sz="3200" dirty="0"/>
          </a:p>
          <a:p>
            <a:pPr marL="285750" lvl="0" indent="-285750">
              <a:buFont typeface="Arial" panose="020B0604020202020204" pitchFamily="34" charset="0"/>
              <a:buChar char="•"/>
            </a:pPr>
            <a:r>
              <a:rPr lang="en-GB" sz="3200" dirty="0"/>
              <a:t>Baptized members are returning systematic offerings as a proportion (%) of income.  </a:t>
            </a:r>
            <a:endParaRPr lang="en-US" sz="3200" dirty="0"/>
          </a:p>
          <a:p>
            <a:endParaRPr lang="en-US" sz="3200" dirty="0"/>
          </a:p>
        </p:txBody>
      </p:sp>
    </p:spTree>
    <p:extLst>
      <p:ext uri="{BB962C8B-B14F-4D97-AF65-F5344CB8AC3E}">
        <p14:creationId xmlns:p14="http://schemas.microsoft.com/office/powerpoint/2010/main" val="1937576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6637" y="1248901"/>
            <a:ext cx="11193517" cy="54784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 significant increase in the public </a:t>
            </a:r>
            <a:r>
              <a:rPr kumimoji="0" lang="en-US" sz="3200" b="1" i="0" u="sng" strike="noStrike" kern="1200" cap="none" spc="0" normalizeH="0" baseline="0" noProof="0" dirty="0">
                <a:ln>
                  <a:noFill/>
                </a:ln>
                <a:solidFill>
                  <a:prstClr val="white"/>
                </a:solidFill>
                <a:effectLst/>
                <a:uLnTx/>
                <a:uFillTx/>
                <a:latin typeface="Calibri"/>
                <a:ea typeface="+mn-ea"/>
                <a:cs typeface="+mn-cs"/>
              </a:rPr>
              <a:t>TRANSPARENCY</a:t>
            </a:r>
            <a:r>
              <a:rPr kumimoji="0" lang="en-US" sz="3200" b="0" i="0" u="none" strike="noStrike" kern="1200" cap="none" spc="0" normalizeH="0" baseline="0" noProof="0" dirty="0">
                <a:ln>
                  <a:noFill/>
                </a:ln>
                <a:solidFill>
                  <a:prstClr val="white"/>
                </a:solidFill>
                <a:effectLst/>
                <a:uLnTx/>
                <a:uFillTx/>
                <a:latin typeface="Calibri"/>
                <a:ea typeface="+mn-ea"/>
                <a:cs typeface="+mn-cs"/>
              </a:rPr>
              <a:t>, accountability, and institutionalized </a:t>
            </a:r>
            <a:r>
              <a:rPr kumimoji="0" lang="en-US" sz="3200" b="1" i="0" u="sng" strike="noStrike" kern="1200" cap="none" spc="0" normalizeH="0" baseline="0" noProof="0" dirty="0">
                <a:ln>
                  <a:noFill/>
                </a:ln>
                <a:solidFill>
                  <a:prstClr val="white"/>
                </a:solidFill>
                <a:effectLst/>
                <a:uLnTx/>
                <a:uFillTx/>
                <a:latin typeface="Calibri"/>
                <a:ea typeface="+mn-ea"/>
                <a:cs typeface="+mn-cs"/>
              </a:rPr>
              <a:t>CREDIBILITY</a:t>
            </a:r>
            <a:r>
              <a:rPr kumimoji="0" lang="en-US" sz="3200" b="0" i="0" u="none" strike="noStrike" kern="1200" cap="none" spc="0" normalizeH="0" baseline="0" noProof="0" dirty="0">
                <a:ln>
                  <a:noFill/>
                </a:ln>
                <a:solidFill>
                  <a:prstClr val="white"/>
                </a:solidFill>
                <a:effectLst/>
                <a:uLnTx/>
                <a:uFillTx/>
                <a:latin typeface="Calibri"/>
                <a:ea typeface="+mn-ea"/>
                <a:cs typeface="+mn-cs"/>
              </a:rPr>
              <a:t> of the many religious and charitable causes and organizations to which American Christians might consider giving money would have the real effect over time of considerably increasing the amount of money they give.”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 Smith and M. Emerson, </a:t>
            </a:r>
            <a:r>
              <a:rPr kumimoji="0" lang="en-US" sz="1800" b="0" i="1" u="none" strike="noStrike" kern="1200" cap="none" spc="0" normalizeH="0" baseline="0" noProof="0" dirty="0">
                <a:ln>
                  <a:noFill/>
                </a:ln>
                <a:solidFill>
                  <a:prstClr val="white"/>
                </a:solidFill>
                <a:effectLst/>
                <a:uLnTx/>
                <a:uFillTx/>
                <a:latin typeface="Calibri"/>
                <a:ea typeface="+mn-ea"/>
                <a:cs typeface="+mn-cs"/>
              </a:rPr>
              <a:t>Passing the Plate: Why American Christians do not give out more money</a:t>
            </a:r>
            <a:r>
              <a:rPr kumimoji="0" lang="en-US" sz="1800" b="0" i="0" u="none" strike="noStrike" kern="1200" cap="none" spc="0" normalizeH="0" baseline="0" noProof="0" dirty="0">
                <a:ln>
                  <a:noFill/>
                </a:ln>
                <a:solidFill>
                  <a:prstClr val="white"/>
                </a:solidFill>
                <a:effectLst/>
                <a:uLnTx/>
                <a:uFillTx/>
                <a:latin typeface="Calibri"/>
                <a:ea typeface="+mn-ea"/>
                <a:cs typeface="+mn-cs"/>
              </a:rPr>
              <a:t>, p. 143.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68005221-D0DF-2546-8350-45B8F6ECB6C3}"/>
              </a:ext>
            </a:extLst>
          </p:cNvPr>
          <p:cNvSpPr/>
          <p:nvPr/>
        </p:nvSpPr>
        <p:spPr>
          <a:xfrm>
            <a:off x="1813712" y="390961"/>
            <a:ext cx="7661200" cy="707886"/>
          </a:xfrm>
          <a:prstGeom prst="rect">
            <a:avLst/>
          </a:prstGeom>
        </p:spPr>
        <p:txBody>
          <a:bodyPr wrap="none">
            <a:spAutoFit/>
          </a:bodyPr>
          <a:lstStyle/>
          <a:p>
            <a:pPr lvl="0" algn="ctr">
              <a:defRPr/>
            </a:pPr>
            <a:r>
              <a:rPr lang="en-US" sz="4000" b="1" dirty="0">
                <a:solidFill>
                  <a:prstClr val="white"/>
                </a:solidFill>
                <a:effectLst>
                  <a:outerShdw blurRad="139700" dist="50800" dir="5400000" algn="ctr" rotWithShape="0">
                    <a:prstClr val="black"/>
                  </a:outerShdw>
                </a:effectLst>
              </a:rPr>
              <a:t>Creating Conducive Church Context</a:t>
            </a:r>
            <a:endParaRPr lang="en-US" sz="4000" dirty="0">
              <a:solidFill>
                <a:prstClr val="white"/>
              </a:solidFill>
              <a:effectLst>
                <a:outerShdw blurRad="139700" dist="50800" dir="5400000" algn="ctr" rotWithShape="0">
                  <a:prstClr val="black"/>
                </a:outerShdw>
              </a:effectLst>
            </a:endParaRPr>
          </a:p>
        </p:txBody>
      </p:sp>
    </p:spTree>
    <p:extLst>
      <p:ext uri="{BB962C8B-B14F-4D97-AF65-F5344CB8AC3E}">
        <p14:creationId xmlns:p14="http://schemas.microsoft.com/office/powerpoint/2010/main" val="5997996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6637" y="1248901"/>
            <a:ext cx="11193517" cy="5340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effectLst>
                  <a:glow rad="63500">
                    <a:prstClr val="black"/>
                  </a:glow>
                </a:effectLst>
                <a:latin typeface="Calibri"/>
              </a:rPr>
              <a:t>Actions to Improve the Trust Index</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endParaRPr lang="en-US" dirty="0"/>
          </a:p>
          <a:p>
            <a:pPr marL="457200" lvl="0" indent="-457200">
              <a:lnSpc>
                <a:spcPct val="150000"/>
              </a:lnSpc>
              <a:buFont typeface="Wingdings" pitchFamily="2" charset="2"/>
              <a:buChar char="Ø"/>
            </a:pPr>
            <a:r>
              <a:rPr lang="en-GB" sz="3200" dirty="0"/>
              <a:t>Each Local church has an effective internal control system known by members. </a:t>
            </a:r>
            <a:endParaRPr lang="en-US" sz="3200" dirty="0"/>
          </a:p>
          <a:p>
            <a:pPr marL="457200" lvl="0" indent="-457200">
              <a:lnSpc>
                <a:spcPct val="150000"/>
              </a:lnSpc>
              <a:buFont typeface="Wingdings" pitchFamily="2" charset="2"/>
              <a:buChar char="Ø"/>
            </a:pPr>
            <a:r>
              <a:rPr lang="en-GB" sz="3200" dirty="0"/>
              <a:t>Each local church are constantly seeking to improve the quality of programs and services. </a:t>
            </a:r>
            <a:endParaRPr lang="en-US" sz="3200" dirty="0"/>
          </a:p>
          <a:p>
            <a:pPr marL="457200" lvl="0" indent="-457200">
              <a:lnSpc>
                <a:spcPct val="150000"/>
              </a:lnSpc>
              <a:buFont typeface="Wingdings" pitchFamily="2" charset="2"/>
              <a:buChar char="Ø"/>
            </a:pPr>
            <a:r>
              <a:rPr lang="en-GB" sz="3200" dirty="0"/>
              <a:t>Local churches are providing detailed and accessible financial information to their members at least every quarter.  </a:t>
            </a:r>
            <a:endParaRPr lang="en-US" sz="3200" dirty="0"/>
          </a:p>
        </p:txBody>
      </p:sp>
    </p:spTree>
    <p:extLst>
      <p:ext uri="{BB962C8B-B14F-4D97-AF65-F5344CB8AC3E}">
        <p14:creationId xmlns:p14="http://schemas.microsoft.com/office/powerpoint/2010/main" val="1386536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22464"/>
            <a:ext cx="10614991" cy="4985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Elements of GLM</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Empowering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Mainstreaming of the Stewardship M</a:t>
            </a:r>
            <a:r>
              <a:rPr kumimoji="0" lang="en-US" sz="3600" b="0" i="0" u="none" strike="noStrike" kern="1200" cap="none" spc="0" normalizeH="0" baseline="0" noProof="0" dirty="0" err="1">
                <a:ln>
                  <a:noFill/>
                </a:ln>
                <a:solidFill>
                  <a:prstClr val="white"/>
                </a:solidFill>
                <a:effectLst/>
                <a:uLnTx/>
                <a:uFillTx/>
                <a:latin typeface="Calibri"/>
                <a:ea typeface="+mn-ea"/>
                <a:cs typeface="+mn-cs"/>
              </a:rPr>
              <a:t>essage</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Creating Conducive C</a:t>
            </a:r>
            <a:r>
              <a:rPr kumimoji="0" lang="en-US" sz="3600" b="0" i="0" u="none" strike="noStrike" kern="1200" cap="none" spc="0" normalizeH="0" baseline="0" noProof="0" dirty="0" err="1">
                <a:ln>
                  <a:noFill/>
                </a:ln>
                <a:solidFill>
                  <a:prstClr val="white"/>
                </a:solidFill>
                <a:effectLst/>
                <a:uLnTx/>
                <a:uFillTx/>
                <a:latin typeface="Calibri"/>
                <a:ea typeface="+mn-ea"/>
                <a:cs typeface="+mn-cs"/>
              </a:rPr>
              <a:t>hurch</a:t>
            </a:r>
            <a:r>
              <a:rPr kumimoji="0" lang="en-US" sz="3600" b="0" i="0" u="none" strike="noStrike" kern="1200" cap="none" spc="0" normalizeH="0" baseline="0" noProof="0" dirty="0">
                <a:ln>
                  <a:noFill/>
                </a:ln>
                <a:solidFill>
                  <a:prstClr val="white"/>
                </a:solidFill>
                <a:effectLst/>
                <a:uLnTx/>
                <a:uFillTx/>
                <a:latin typeface="Calibri"/>
                <a:ea typeface="+mn-ea"/>
                <a:cs typeface="+mn-cs"/>
              </a:rPr>
              <a:t> C</a:t>
            </a:r>
            <a:r>
              <a:rPr kumimoji="0" lang="en-US" sz="3600" b="0" i="0" u="none" strike="noStrike" kern="1200" cap="none" spc="0" normalizeH="0" baseline="0" noProof="0" dirty="0" err="1">
                <a:ln>
                  <a:noFill/>
                </a:ln>
                <a:solidFill>
                  <a:prstClr val="white"/>
                </a:solidFill>
                <a:effectLst/>
                <a:uLnTx/>
                <a:uFillTx/>
                <a:latin typeface="Calibri"/>
                <a:ea typeface="+mn-ea"/>
                <a:cs typeface="+mn-cs"/>
              </a:rPr>
              <a:t>ontext</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64182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6637" y="417626"/>
            <a:ext cx="11193517" cy="4379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Conclusion</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R="0" lvl="0" algn="l" defTabSz="914400" rtl="0" eaLnBrk="1" fontAlgn="auto" latinLnBrk="0" hangingPunct="1">
              <a:lnSpc>
                <a:spcPct val="150000"/>
              </a:lnSpc>
              <a:spcBef>
                <a:spcPts val="0"/>
              </a:spcBef>
              <a:spcAft>
                <a:spcPts val="0"/>
              </a:spcAft>
              <a:buClrTx/>
              <a:buSzTx/>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R="0" lvl="0" algn="l" defTabSz="914400" rtl="0" eaLnBrk="1" fontAlgn="auto" latinLnBrk="0" hangingPunct="1">
              <a:lnSpc>
                <a:spcPct val="150000"/>
              </a:lnSpc>
              <a:spcBef>
                <a:spcPts val="0"/>
              </a:spcBef>
              <a:spcAft>
                <a:spcPts val="0"/>
              </a:spcAft>
              <a:buClrTx/>
              <a:buSzTx/>
              <a:tabLst/>
              <a:defRPr/>
            </a:pPr>
            <a:endParaRPr lang="en-US" sz="2800" dirty="0">
              <a:solidFill>
                <a:prstClr val="white"/>
              </a:solidFill>
              <a:latin typeface="Calibri"/>
            </a:endParaRPr>
          </a:p>
          <a:p>
            <a:pPr marR="0" lvl="0" algn="ctr" defTabSz="914400" rtl="0" eaLnBrk="1" fontAlgn="auto" latinLnBrk="0" hangingPunct="1">
              <a:lnSpc>
                <a:spcPct val="150000"/>
              </a:lnSpc>
              <a:spcBef>
                <a:spcPts val="0"/>
              </a:spcBef>
              <a:spcAft>
                <a:spcPts val="0"/>
              </a:spcAft>
              <a:buClrTx/>
              <a:buSzTx/>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A culture of liberality is the result of how we do church. </a:t>
            </a:r>
          </a:p>
        </p:txBody>
      </p:sp>
    </p:spTree>
    <p:extLst>
      <p:ext uri="{BB962C8B-B14F-4D97-AF65-F5344CB8AC3E}">
        <p14:creationId xmlns:p14="http://schemas.microsoft.com/office/powerpoint/2010/main" val="4213388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6637" y="521534"/>
            <a:ext cx="11193517" cy="6247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Conclusion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The Role of the Stewardship Ministries</a:t>
            </a:r>
            <a:endParaRPr lang="en-US" dirty="0"/>
          </a:p>
          <a:p>
            <a:pPr marL="1200150" lvl="2" indent="-285750">
              <a:buFont typeface="Wingdings" pitchFamily="2" charset="2"/>
              <a:buChar char="Ø"/>
            </a:pPr>
            <a:r>
              <a:rPr lang="en-US" sz="4000" dirty="0"/>
              <a:t>It talks about the importance of a culture of liberality. </a:t>
            </a:r>
          </a:p>
          <a:p>
            <a:pPr marL="1200150" lvl="2" indent="-285750">
              <a:buFont typeface="Wingdings" pitchFamily="2" charset="2"/>
              <a:buChar char="Ø"/>
            </a:pPr>
            <a:r>
              <a:rPr lang="en-US" sz="4000" dirty="0"/>
              <a:t>It initiates actions to educate members in liberality. </a:t>
            </a:r>
          </a:p>
          <a:p>
            <a:pPr marL="1200150" lvl="2" indent="-285750">
              <a:buFont typeface="Wingdings" pitchFamily="2" charset="2"/>
              <a:buChar char="Ø"/>
            </a:pPr>
            <a:r>
              <a:rPr lang="en-US" sz="4000" dirty="0"/>
              <a:t>It </a:t>
            </a:r>
            <a:r>
              <a:rPr lang="en-US" sz="4000" b="1" u="sng" dirty="0"/>
              <a:t>PARTNERS</a:t>
            </a:r>
            <a:r>
              <a:rPr lang="en-US" sz="4000" dirty="0"/>
              <a:t> with other church ministries.</a:t>
            </a:r>
          </a:p>
          <a:p>
            <a:pPr marL="1200150" lvl="2" indent="-285750">
              <a:buFont typeface="Wingdings" pitchFamily="2" charset="2"/>
              <a:buChar char="Ø"/>
            </a:pPr>
            <a:r>
              <a:rPr lang="en-US" sz="4000" dirty="0"/>
              <a:t>It encourages those who are discipling members. </a:t>
            </a:r>
          </a:p>
        </p:txBody>
      </p:sp>
    </p:spTree>
    <p:extLst>
      <p:ext uri="{BB962C8B-B14F-4D97-AF65-F5344CB8AC3E}">
        <p14:creationId xmlns:p14="http://schemas.microsoft.com/office/powerpoint/2010/main" val="609947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199" y="1459082"/>
            <a:ext cx="1061499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57252593-B430-214A-8450-1A071BA041B3}"/>
              </a:ext>
            </a:extLst>
          </p:cNvPr>
          <p:cNvGraphicFramePr>
            <a:graphicFrameLocks noGrp="1"/>
          </p:cNvGraphicFramePr>
          <p:nvPr/>
        </p:nvGraphicFramePr>
        <p:xfrm>
          <a:off x="200526" y="1865763"/>
          <a:ext cx="10820402" cy="3799317"/>
        </p:xfrm>
        <a:graphic>
          <a:graphicData uri="http://schemas.openxmlformats.org/drawingml/2006/table">
            <a:tbl>
              <a:tblPr firstRow="1" bandRow="1">
                <a:tableStyleId>{93296810-A885-4BE3-A3E7-6D5BEEA58F35}</a:tableStyleId>
              </a:tblPr>
              <a:tblGrid>
                <a:gridCol w="5410201">
                  <a:extLst>
                    <a:ext uri="{9D8B030D-6E8A-4147-A177-3AD203B41FA5}">
                      <a16:colId xmlns:a16="http://schemas.microsoft.com/office/drawing/2014/main" val="2721700019"/>
                    </a:ext>
                  </a:extLst>
                </a:gridCol>
                <a:gridCol w="5410201">
                  <a:extLst>
                    <a:ext uri="{9D8B030D-6E8A-4147-A177-3AD203B41FA5}">
                      <a16:colId xmlns:a16="http://schemas.microsoft.com/office/drawing/2014/main" val="3237853009"/>
                    </a:ext>
                  </a:extLst>
                </a:gridCol>
              </a:tblGrid>
              <a:tr h="620644">
                <a:tc>
                  <a:txBody>
                    <a:bodyPr/>
                    <a:lstStyle/>
                    <a:p>
                      <a:pPr algn="ctr"/>
                      <a:r>
                        <a:rPr lang="en-US" sz="2500" dirty="0"/>
                        <a:t>Babylon’s Manipulation</a:t>
                      </a:r>
                    </a:p>
                  </a:txBody>
                  <a:tcPr/>
                </a:tc>
                <a:tc>
                  <a:txBody>
                    <a:bodyPr/>
                    <a:lstStyle/>
                    <a:p>
                      <a:pPr algn="ctr"/>
                      <a:r>
                        <a:rPr lang="en-US" sz="2500" b="1" kern="1200" dirty="0">
                          <a:solidFill>
                            <a:schemeClr val="lt1"/>
                          </a:solidFill>
                          <a:effectLst/>
                          <a:latin typeface="+mn-lt"/>
                          <a:ea typeface="+mn-ea"/>
                          <a:cs typeface="+mn-cs"/>
                        </a:rPr>
                        <a:t>Stewardship Principles</a:t>
                      </a:r>
                      <a:r>
                        <a:rPr lang="en-US" sz="2500" dirty="0">
                          <a:effectLst/>
                        </a:rPr>
                        <a:t> </a:t>
                      </a:r>
                      <a:endParaRPr lang="en-US" sz="2500" dirty="0"/>
                    </a:p>
                  </a:txBody>
                  <a:tcPr/>
                </a:tc>
                <a:extLst>
                  <a:ext uri="{0D108BD9-81ED-4DB2-BD59-A6C34878D82A}">
                    <a16:rowId xmlns:a16="http://schemas.microsoft.com/office/drawing/2014/main" val="1720897727"/>
                  </a:ext>
                </a:extLst>
              </a:tr>
              <a:tr h="620644">
                <a:tc>
                  <a:txBody>
                    <a:bodyPr/>
                    <a:lstStyle/>
                    <a:p>
                      <a:r>
                        <a:rPr lang="en-US" sz="2500" kern="1200" dirty="0">
                          <a:solidFill>
                            <a:schemeClr val="bg1"/>
                          </a:solidFill>
                          <a:effectLst/>
                          <a:latin typeface="+mn-lt"/>
                          <a:ea typeface="+mn-ea"/>
                          <a:cs typeface="+mn-cs"/>
                        </a:rPr>
                        <a:t>Use all means for financial well-being.</a:t>
                      </a:r>
                      <a:r>
                        <a:rPr lang="en-US" sz="2500" dirty="0">
                          <a:solidFill>
                            <a:schemeClr val="bg1"/>
                          </a:solidFill>
                          <a:effectLst/>
                        </a:rPr>
                        <a:t> </a:t>
                      </a:r>
                      <a:endParaRPr lang="en-US" sz="2500" dirty="0">
                        <a:solidFill>
                          <a:schemeClr val="bg1"/>
                        </a:solidFill>
                      </a:endParaRPr>
                    </a:p>
                  </a:txBody>
                  <a:tcPr/>
                </a:tc>
                <a:tc>
                  <a:txBody>
                    <a:bodyPr/>
                    <a:lstStyle/>
                    <a:p>
                      <a:r>
                        <a:rPr lang="en-US" sz="2500" kern="1200" dirty="0">
                          <a:solidFill>
                            <a:schemeClr val="bg1"/>
                          </a:solidFill>
                          <a:effectLst/>
                          <a:latin typeface="+mn-lt"/>
                          <a:ea typeface="+mn-ea"/>
                          <a:cs typeface="+mn-cs"/>
                        </a:rPr>
                        <a:t>God gives the </a:t>
                      </a:r>
                      <a:r>
                        <a:rPr lang="en-US" sz="2500" b="1" u="sng" kern="1200" dirty="0">
                          <a:solidFill>
                            <a:schemeClr val="bg1"/>
                          </a:solidFill>
                          <a:effectLst/>
                          <a:latin typeface="+mn-lt"/>
                          <a:ea typeface="+mn-ea"/>
                          <a:cs typeface="+mn-cs"/>
                        </a:rPr>
                        <a:t>POWER</a:t>
                      </a:r>
                      <a:r>
                        <a:rPr lang="en-US" sz="2500" kern="1200" dirty="0">
                          <a:solidFill>
                            <a:schemeClr val="bg1"/>
                          </a:solidFill>
                          <a:effectLst/>
                          <a:latin typeface="+mn-lt"/>
                          <a:ea typeface="+mn-ea"/>
                          <a:cs typeface="+mn-cs"/>
                        </a:rPr>
                        <a:t> to produce wealth. </a:t>
                      </a:r>
                      <a:endParaRPr lang="en-US" sz="2500" dirty="0">
                        <a:solidFill>
                          <a:schemeClr val="bg1"/>
                        </a:solidFill>
                      </a:endParaRPr>
                    </a:p>
                  </a:txBody>
                  <a:tcPr/>
                </a:tc>
                <a:extLst>
                  <a:ext uri="{0D108BD9-81ED-4DB2-BD59-A6C34878D82A}">
                    <a16:rowId xmlns:a16="http://schemas.microsoft.com/office/drawing/2014/main" val="2882381557"/>
                  </a:ext>
                </a:extLst>
              </a:tr>
              <a:tr h="620644">
                <a:tc>
                  <a:txBody>
                    <a:bodyPr/>
                    <a:lstStyle/>
                    <a:p>
                      <a:r>
                        <a:rPr lang="en-US" sz="2500" kern="1200" dirty="0">
                          <a:solidFill>
                            <a:schemeClr val="bg1"/>
                          </a:solidFill>
                          <a:effectLst/>
                          <a:latin typeface="+mn-lt"/>
                          <a:ea typeface="+mn-ea"/>
                          <a:cs typeface="+mn-cs"/>
                        </a:rPr>
                        <a:t>Abundant life is the result of possession.</a:t>
                      </a:r>
                      <a:r>
                        <a:rPr lang="en-US" sz="2500" dirty="0">
                          <a:solidFill>
                            <a:schemeClr val="bg1"/>
                          </a:solidFill>
                          <a:effectLst/>
                        </a:rPr>
                        <a:t> </a:t>
                      </a:r>
                      <a:endParaRPr lang="en-US" sz="2500" dirty="0">
                        <a:solidFill>
                          <a:schemeClr val="bg1"/>
                        </a:solidFill>
                      </a:endParaRPr>
                    </a:p>
                  </a:txBody>
                  <a:tcPr/>
                </a:tc>
                <a:tc>
                  <a:txBody>
                    <a:bodyPr/>
                    <a:lstStyle/>
                    <a:p>
                      <a:r>
                        <a:rPr lang="en-US" sz="2500" kern="1200" dirty="0">
                          <a:solidFill>
                            <a:schemeClr val="bg1"/>
                          </a:solidFill>
                          <a:effectLst/>
                          <a:latin typeface="+mn-lt"/>
                          <a:ea typeface="+mn-ea"/>
                          <a:cs typeface="+mn-cs"/>
                        </a:rPr>
                        <a:t>Abundant life is a </a:t>
                      </a:r>
                      <a:r>
                        <a:rPr lang="en-US" sz="2500" b="1" u="sng" kern="1200" dirty="0">
                          <a:solidFill>
                            <a:schemeClr val="bg1"/>
                          </a:solidFill>
                          <a:effectLst/>
                          <a:latin typeface="+mn-lt"/>
                          <a:ea typeface="+mn-ea"/>
                          <a:cs typeface="+mn-cs"/>
                        </a:rPr>
                        <a:t>GIFT</a:t>
                      </a:r>
                      <a:r>
                        <a:rPr lang="en-US" sz="2500" kern="1200" dirty="0">
                          <a:solidFill>
                            <a:schemeClr val="bg1"/>
                          </a:solidFill>
                          <a:effectLst/>
                          <a:latin typeface="+mn-lt"/>
                          <a:ea typeface="+mn-ea"/>
                          <a:cs typeface="+mn-cs"/>
                        </a:rPr>
                        <a:t> from God. </a:t>
                      </a:r>
                      <a:endParaRPr lang="en-US" sz="2500" dirty="0">
                        <a:solidFill>
                          <a:schemeClr val="bg1"/>
                        </a:solidFill>
                      </a:endParaRPr>
                    </a:p>
                  </a:txBody>
                  <a:tcPr/>
                </a:tc>
                <a:extLst>
                  <a:ext uri="{0D108BD9-81ED-4DB2-BD59-A6C34878D82A}">
                    <a16:rowId xmlns:a16="http://schemas.microsoft.com/office/drawing/2014/main" val="3224137037"/>
                  </a:ext>
                </a:extLst>
              </a:tr>
              <a:tr h="620644">
                <a:tc>
                  <a:txBody>
                    <a:bodyPr/>
                    <a:lstStyle/>
                    <a:p>
                      <a:r>
                        <a:rPr lang="en-US" sz="2500" kern="1200" dirty="0">
                          <a:solidFill>
                            <a:schemeClr val="bg1"/>
                          </a:solidFill>
                          <a:effectLst/>
                          <a:latin typeface="+mn-lt"/>
                          <a:ea typeface="+mn-ea"/>
                          <a:cs typeface="+mn-cs"/>
                        </a:rPr>
                        <a:t>The crave for more is normal. </a:t>
                      </a:r>
                    </a:p>
                  </a:txBody>
                  <a:tcPr/>
                </a:tc>
                <a:tc>
                  <a:txBody>
                    <a:bodyPr/>
                    <a:lstStyle/>
                    <a:p>
                      <a:r>
                        <a:rPr lang="en-US" sz="2500" kern="1200" dirty="0">
                          <a:solidFill>
                            <a:schemeClr val="bg1"/>
                          </a:solidFill>
                          <a:effectLst/>
                          <a:latin typeface="+mn-lt"/>
                          <a:ea typeface="+mn-ea"/>
                          <a:cs typeface="+mn-cs"/>
                        </a:rPr>
                        <a:t>Cultivate </a:t>
                      </a:r>
                      <a:r>
                        <a:rPr lang="en-US" sz="2500" b="1" u="sng" kern="1200" dirty="0">
                          <a:solidFill>
                            <a:schemeClr val="bg1"/>
                          </a:solidFill>
                          <a:effectLst/>
                          <a:latin typeface="+mn-lt"/>
                          <a:ea typeface="+mn-ea"/>
                          <a:cs typeface="+mn-cs"/>
                        </a:rPr>
                        <a:t>CONTENTMENT</a:t>
                      </a:r>
                      <a:r>
                        <a:rPr lang="en-US" sz="2500" kern="1200" dirty="0">
                          <a:solidFill>
                            <a:schemeClr val="bg1"/>
                          </a:solidFill>
                          <a:effectLst/>
                          <a:latin typeface="+mn-lt"/>
                          <a:ea typeface="+mn-ea"/>
                          <a:cs typeface="+mn-cs"/>
                        </a:rPr>
                        <a:t>* as a virtue.</a:t>
                      </a:r>
                      <a:r>
                        <a:rPr lang="en-US" sz="2500" dirty="0">
                          <a:solidFill>
                            <a:schemeClr val="bg1"/>
                          </a:solidFill>
                          <a:effectLst/>
                        </a:rPr>
                        <a:t> </a:t>
                      </a:r>
                      <a:endParaRPr lang="en-US" sz="2500" dirty="0">
                        <a:solidFill>
                          <a:schemeClr val="bg1"/>
                        </a:solidFill>
                      </a:endParaRPr>
                    </a:p>
                  </a:txBody>
                  <a:tcPr/>
                </a:tc>
                <a:extLst>
                  <a:ext uri="{0D108BD9-81ED-4DB2-BD59-A6C34878D82A}">
                    <a16:rowId xmlns:a16="http://schemas.microsoft.com/office/drawing/2014/main" val="2349344523"/>
                  </a:ext>
                </a:extLst>
              </a:tr>
              <a:tr h="620644">
                <a:tc>
                  <a:txBody>
                    <a:bodyPr/>
                    <a:lstStyle/>
                    <a:p>
                      <a:r>
                        <a:rPr lang="en-US" sz="2500" kern="1200" dirty="0">
                          <a:solidFill>
                            <a:schemeClr val="dk1"/>
                          </a:solidFill>
                          <a:effectLst/>
                          <a:latin typeface="+mn-lt"/>
                          <a:ea typeface="+mn-ea"/>
                          <a:cs typeface="+mn-cs"/>
                        </a:rPr>
                        <a:t>The pathway to happiness is to receive.</a:t>
                      </a:r>
                      <a:r>
                        <a:rPr lang="en-US" sz="2500" dirty="0">
                          <a:effectLst/>
                        </a:rPr>
                        <a:t> </a:t>
                      </a:r>
                      <a:endParaRPr lang="en-US" sz="2500" kern="1200" dirty="0">
                        <a:solidFill>
                          <a:schemeClr val="dk1"/>
                        </a:solidFill>
                        <a:effectLst/>
                        <a:latin typeface="+mn-lt"/>
                        <a:ea typeface="+mn-ea"/>
                        <a:cs typeface="+mn-cs"/>
                      </a:endParaRPr>
                    </a:p>
                  </a:txBody>
                  <a:tcPr/>
                </a:tc>
                <a:tc>
                  <a:txBody>
                    <a:bodyPr/>
                    <a:lstStyle/>
                    <a:p>
                      <a:pPr marL="0" marR="0" algn="just">
                        <a:lnSpc>
                          <a:spcPct val="150000"/>
                        </a:lnSpc>
                        <a:spcBef>
                          <a:spcPts val="0"/>
                        </a:spcBef>
                        <a:spcAft>
                          <a:spcPts val="750"/>
                        </a:spcAft>
                      </a:pPr>
                      <a:r>
                        <a:rPr lang="en-US" sz="2500" dirty="0">
                          <a:solidFill>
                            <a:srgbClr val="001320"/>
                          </a:solidFill>
                          <a:effectLst/>
                          <a:latin typeface="Calibri" panose="020F0502020204030204" pitchFamily="34" charset="0"/>
                          <a:ea typeface="Times New Roman" panose="02020603050405020304" pitchFamily="18" charset="0"/>
                          <a:cs typeface="Calibri" panose="020F0502020204030204" pitchFamily="34" charset="0"/>
                        </a:rPr>
                        <a:t>Real happiness is in the </a:t>
                      </a:r>
                      <a:r>
                        <a:rPr lang="en-US" sz="2500" b="1" u="sng" dirty="0">
                          <a:solidFill>
                            <a:srgbClr val="001320"/>
                          </a:solidFill>
                          <a:effectLst/>
                          <a:latin typeface="Calibri" panose="020F0502020204030204" pitchFamily="34" charset="0"/>
                          <a:ea typeface="Times New Roman" panose="02020603050405020304" pitchFamily="18" charset="0"/>
                          <a:cs typeface="Calibri" panose="020F0502020204030204" pitchFamily="34" charset="0"/>
                        </a:rPr>
                        <a:t>HAPPINESS</a:t>
                      </a:r>
                      <a:r>
                        <a:rPr lang="en-US" sz="2500" dirty="0">
                          <a:solidFill>
                            <a:srgbClr val="001320"/>
                          </a:solidFill>
                          <a:effectLst/>
                          <a:latin typeface="Calibri" panose="020F0502020204030204" pitchFamily="34" charset="0"/>
                          <a:ea typeface="Times New Roman" panose="02020603050405020304" pitchFamily="18" charset="0"/>
                          <a:cs typeface="Calibri" panose="020F0502020204030204" pitchFamily="34" charset="0"/>
                        </a:rPr>
                        <a:t> of others.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7435568"/>
                  </a:ext>
                </a:extLst>
              </a:tr>
            </a:tbl>
          </a:graphicData>
        </a:graphic>
      </p:graphicFrame>
      <p:pic>
        <p:nvPicPr>
          <p:cNvPr id="4" name="Picture 3">
            <a:extLst>
              <a:ext uri="{FF2B5EF4-FFF2-40B4-BE49-F238E27FC236}">
                <a16:creationId xmlns:a16="http://schemas.microsoft.com/office/drawing/2014/main" id="{51925F59-4305-9B4D-994B-A97470F7741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415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2661" y="1758856"/>
            <a:ext cx="1064902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lgn="ctr"/>
            <a:r>
              <a:rPr lang="en-ZA" sz="4000" b="1" dirty="0">
                <a:solidFill>
                  <a:prstClr val="black"/>
                </a:solidFill>
              </a:rPr>
              <a:t>Part I</a:t>
            </a:r>
          </a:p>
          <a:p>
            <a:pPr lvl="0" algn="ctr"/>
            <a:r>
              <a:rPr lang="en-ZA" sz="4000" b="1" dirty="0">
                <a:solidFill>
                  <a:prstClr val="black"/>
                </a:solidFill>
              </a:rPr>
              <a:t> Facts and Factors Influencing Religious Giving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a:ea typeface="+mn-ea"/>
                <a:cs typeface="+mn-cs"/>
              </a:rPr>
              <a:t>     </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m 6">
            <a:extLst>
              <a:ext uri="{FF2B5EF4-FFF2-40B4-BE49-F238E27FC236}">
                <a16:creationId xmlns:a16="http://schemas.microsoft.com/office/drawing/2014/main" id="{98A74C36-D581-CB4D-ABAA-73D623CA6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1"/>
          <a:stretch/>
        </p:blipFill>
        <p:spPr>
          <a:xfrm>
            <a:off x="0" y="5899428"/>
            <a:ext cx="12192000" cy="958572"/>
          </a:xfrm>
          <a:prstGeom prst="rect">
            <a:avLst/>
          </a:prstGeom>
        </p:spPr>
      </p:pic>
      <p:pic>
        <p:nvPicPr>
          <p:cNvPr id="6" name="Picture 5">
            <a:extLst>
              <a:ext uri="{FF2B5EF4-FFF2-40B4-BE49-F238E27FC236}">
                <a16:creationId xmlns:a16="http://schemas.microsoft.com/office/drawing/2014/main" id="{B36683A2-00B1-6743-994C-5A65375455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72932" y="6027934"/>
            <a:ext cx="727917" cy="701560"/>
          </a:xfrm>
          <a:prstGeom prst="rect">
            <a:avLst/>
          </a:prstGeom>
        </p:spPr>
      </p:pic>
    </p:spTree>
    <p:extLst>
      <p:ext uri="{BB962C8B-B14F-4D97-AF65-F5344CB8AC3E}">
        <p14:creationId xmlns:p14="http://schemas.microsoft.com/office/powerpoint/2010/main" val="1939056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57199" y="355512"/>
            <a:ext cx="10614991" cy="5601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glow rad="63500">
                    <a:prstClr val="black"/>
                  </a:glow>
                </a:effectLst>
                <a:uLnTx/>
                <a:uFillTx/>
                <a:latin typeface="Calibri"/>
                <a:ea typeface="+mn-ea"/>
                <a:cs typeface="+mn-cs"/>
              </a:rPr>
              <a:t>Conditions for Growth in Liberality</a:t>
            </a:r>
            <a:endParaRPr lang="en-US" dirty="0"/>
          </a:p>
          <a:p>
            <a:pPr marL="285750" indent="-285750" algn="ctr">
              <a:buFontTx/>
              <a:buChar char="-"/>
              <a:defRPr/>
            </a:pPr>
            <a:endParaRPr lang="en-US" dirty="0"/>
          </a:p>
          <a:p>
            <a:pPr marL="285750" indent="-285750">
              <a:buFontTx/>
              <a:buChar char="-"/>
              <a:defRPr/>
            </a:pPr>
            <a:endParaRPr lang="en-US" sz="3200" dirty="0"/>
          </a:p>
          <a:p>
            <a:pPr marL="285750" indent="-285750">
              <a:buFontTx/>
              <a:buChar char="-"/>
              <a:defRPr/>
            </a:pPr>
            <a:r>
              <a:rPr lang="en-US" sz="3200" dirty="0"/>
              <a:t>Congregation size </a:t>
            </a:r>
          </a:p>
          <a:p>
            <a:pPr marL="285750" indent="-285750">
              <a:buFontTx/>
              <a:buChar char="-"/>
              <a:defRPr/>
            </a:pPr>
            <a:r>
              <a:rPr lang="en-US" sz="3200" dirty="0"/>
              <a:t>Income of members</a:t>
            </a:r>
          </a:p>
          <a:p>
            <a:pPr marL="285750" indent="-285750">
              <a:buFontTx/>
              <a:buChar char="-"/>
              <a:defRPr/>
            </a:pPr>
            <a:r>
              <a:rPr lang="en-US" sz="3200" dirty="0"/>
              <a:t>Strict and conservative congregations</a:t>
            </a:r>
          </a:p>
          <a:p>
            <a:pPr marL="285750" indent="-285750">
              <a:buFontTx/>
              <a:buChar char="-"/>
              <a:defRPr/>
            </a:pPr>
            <a:r>
              <a:rPr lang="en-US" sz="3200" dirty="0"/>
              <a:t>How much the church talk about money</a:t>
            </a:r>
          </a:p>
          <a:p>
            <a:pPr marL="285750" indent="-285750">
              <a:buFontTx/>
              <a:buChar char="-"/>
              <a:defRPr/>
            </a:pPr>
            <a:r>
              <a:rPr lang="en-US" sz="3200" dirty="0"/>
              <a:t>Scandals and cultures of distrust.</a:t>
            </a:r>
          </a:p>
          <a:p>
            <a:pPr marL="285750" indent="-285750">
              <a:buFontTx/>
              <a:buChar char="-"/>
              <a:defRPr/>
            </a:pPr>
            <a:r>
              <a:rPr lang="en-US" sz="3200" dirty="0"/>
              <a:t>Satisfaction about programs and money management.</a:t>
            </a:r>
          </a:p>
          <a:p>
            <a:pPr marL="285750" indent="-285750">
              <a:buFontTx/>
              <a:buChar char="-"/>
              <a:defRPr/>
            </a:pPr>
            <a:r>
              <a:rPr lang="en-US" sz="3200" dirty="0"/>
              <a:t>Etc.</a:t>
            </a:r>
          </a:p>
          <a:p>
            <a:pPr marL="285750" indent="-285750">
              <a:buFontTx/>
              <a:buChar char="-"/>
              <a:defRPr/>
            </a:pPr>
            <a:endParaRPr lang="en-US" sz="3600" dirty="0"/>
          </a:p>
        </p:txBody>
      </p:sp>
    </p:spTree>
    <p:extLst>
      <p:ext uri="{BB962C8B-B14F-4D97-AF65-F5344CB8AC3E}">
        <p14:creationId xmlns:p14="http://schemas.microsoft.com/office/powerpoint/2010/main" val="3340195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5302</TotalTime>
  <Words>6325</Words>
  <Application>Microsoft Macintosh PowerPoint</Application>
  <PresentationFormat>Widescreen</PresentationFormat>
  <Paragraphs>738</Paragraphs>
  <Slides>75</Slides>
  <Notes>75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75</vt:i4>
      </vt:variant>
    </vt:vector>
  </HeadingPairs>
  <TitlesOfParts>
    <vt:vector size="83" baseType="lpstr">
      <vt:lpstr>Americana BT</vt:lpstr>
      <vt:lpstr>Arial</vt:lpstr>
      <vt:lpstr>Calibri</vt:lpstr>
      <vt:lpstr>Calibri Light</vt:lpstr>
      <vt:lpstr>Humanst521 BT</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Barbe, Aniel</dc:creator>
  <cp:lastModifiedBy>Barbe, Aniel</cp:lastModifiedBy>
  <cp:revision>85</cp:revision>
  <dcterms:created xsi:type="dcterms:W3CDTF">2019-09-23T13:30:26Z</dcterms:created>
  <dcterms:modified xsi:type="dcterms:W3CDTF">2020-02-27T05:35:17Z</dcterms:modified>
</cp:coreProperties>
</file>