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A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94"/>
  </p:normalViewPr>
  <p:slideViewPr>
    <p:cSldViewPr snapToGrid="0" snapToObjects="1">
      <p:cViewPr varScale="1">
        <p:scale>
          <a:sx n="121" d="100"/>
          <a:sy n="121" d="100"/>
        </p:scale>
        <p:origin x="73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CEAC9-98DE-AE47-BA94-EC35034CEA49}" type="datetimeFigureOut">
              <a:rPr lang="en-US" smtClean="0"/>
              <a:t>5/4/21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591DF-24E6-EF43-947E-46ACFA6CD0E6}" type="slidenum">
              <a:rPr lang="en-US" smtClean="0"/>
              <a:t>‹#›</a:t>
            </a:fld>
            <a:endParaRPr lang="en-US"/>
          </a:p>
        </p:txBody>
      </p:sp>
    </p:spTree>
    <p:extLst>
      <p:ext uri="{BB962C8B-B14F-4D97-AF65-F5344CB8AC3E}">
        <p14:creationId xmlns:p14="http://schemas.microsoft.com/office/powerpoint/2010/main" val="2808870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27D7-D324-3D4A-9137-891D5FFFCC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4A5704-B33B-B445-BBE8-F2F6F66DE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64E8B-0A5C-D648-BA2D-1CC341875021}"/>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5" name="Footer Placeholder 4">
            <a:extLst>
              <a:ext uri="{FF2B5EF4-FFF2-40B4-BE49-F238E27FC236}">
                <a16:creationId xmlns:a16="http://schemas.microsoft.com/office/drawing/2014/main" id="{9EC1652C-8FC5-8843-A12F-78CEF80AB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A96C5-1C96-E945-B4EC-89C091D8F4E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259289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85E2-1564-9C40-BC78-77CA00488B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70EDA-5696-7942-BE6F-6D1A808EB2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44D3B-C40F-6A40-A89E-C65E86BF0EF8}"/>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5" name="Footer Placeholder 4">
            <a:extLst>
              <a:ext uri="{FF2B5EF4-FFF2-40B4-BE49-F238E27FC236}">
                <a16:creationId xmlns:a16="http://schemas.microsoft.com/office/drawing/2014/main" id="{58FE373D-FFF6-2642-A331-562B9D21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A6407-A088-FB4A-A600-B1D3836B3898}"/>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31552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8A360-EACF-F947-BD3D-BF5CA69333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27EFB4-A30F-CD43-865C-D9C6CA4186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8C2A1-2B0C-AC45-961C-0D6344BD2AE9}"/>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5" name="Footer Placeholder 4">
            <a:extLst>
              <a:ext uri="{FF2B5EF4-FFF2-40B4-BE49-F238E27FC236}">
                <a16:creationId xmlns:a16="http://schemas.microsoft.com/office/drawing/2014/main" id="{7E6DC630-49D7-8947-83F2-A3BB3B3E4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9575D-5DB2-A045-B321-4C10C6385819}"/>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16700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AF34-BF34-CF43-B704-A9E401AAC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7D161-9AA9-D945-8E5C-B055869C64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B49AF-114F-6445-98F0-8D158F9B1B48}"/>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5" name="Footer Placeholder 4">
            <a:extLst>
              <a:ext uri="{FF2B5EF4-FFF2-40B4-BE49-F238E27FC236}">
                <a16:creationId xmlns:a16="http://schemas.microsoft.com/office/drawing/2014/main" id="{9180947C-1083-3448-A126-B26C9E94B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B89D5-5C00-0045-97BA-B665DEE2AF46}"/>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52267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08A8-5D77-8748-B12D-B405B4D60C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4C6429-769D-9942-865C-BBE878EDF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84FEDB-C3FA-1A49-AA39-98C525A34E91}"/>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5" name="Footer Placeholder 4">
            <a:extLst>
              <a:ext uri="{FF2B5EF4-FFF2-40B4-BE49-F238E27FC236}">
                <a16:creationId xmlns:a16="http://schemas.microsoft.com/office/drawing/2014/main" id="{66FEC582-9028-F145-817B-62D84D1D0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A1F42-569D-3C41-9A87-2D830124B8DA}"/>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3707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30C1-54F6-1447-A728-AF36F4473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6E7B4-B3D6-1245-AF6B-7346AB680A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FBB6CD-BC59-9B43-BE65-F7B5A0B616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EB8557-1866-7041-8072-354D82595B70}"/>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6" name="Footer Placeholder 5">
            <a:extLst>
              <a:ext uri="{FF2B5EF4-FFF2-40B4-BE49-F238E27FC236}">
                <a16:creationId xmlns:a16="http://schemas.microsoft.com/office/drawing/2014/main" id="{A27D7C71-B5FB-314F-9660-2EC0BC93F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4E530-32B7-F24E-A461-D15F06272783}"/>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68829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D80B-AB8F-D54F-B965-5FD6F46AF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D8765E-7CDB-8D4E-9F68-5F996E95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FB5481-2857-6542-9463-95D061CB00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37611D-1BBE-9A44-9CA8-0BB427CB8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C034BD-4090-4642-BFFB-3078EB0B7A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1CB563-D6B9-E043-8E0B-C5391FF6DE71}"/>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8" name="Footer Placeholder 7">
            <a:extLst>
              <a:ext uri="{FF2B5EF4-FFF2-40B4-BE49-F238E27FC236}">
                <a16:creationId xmlns:a16="http://schemas.microsoft.com/office/drawing/2014/main" id="{CA3BA62A-9362-B949-9A9C-F1979E71A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F12238-4495-3E44-A75D-D05A1FBEE06B}"/>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48981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5200-1567-FC4A-ABA1-52CF71D3A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0CD940-DDBB-2941-8B19-D3D3308811E0}"/>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4" name="Footer Placeholder 3">
            <a:extLst>
              <a:ext uri="{FF2B5EF4-FFF2-40B4-BE49-F238E27FC236}">
                <a16:creationId xmlns:a16="http://schemas.microsoft.com/office/drawing/2014/main" id="{A52F2833-A373-6842-B400-3CA36BAC9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B40769-74C1-FB4F-BB56-D2503EE7901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27123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855EEE-E1F3-0548-B072-67CF320139B4}"/>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3" name="Footer Placeholder 2">
            <a:extLst>
              <a:ext uri="{FF2B5EF4-FFF2-40B4-BE49-F238E27FC236}">
                <a16:creationId xmlns:a16="http://schemas.microsoft.com/office/drawing/2014/main" id="{3D7AE7EA-E057-034E-94E7-A3EB835DD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D1DCDC-40AE-E944-8971-7F611CD485D0}"/>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08978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289D-F3E2-3E4A-866A-777C86EEF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0B1B8-CCEF-E04C-AA7F-84E697F4D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C91A0E-96F9-D84D-AE09-F5AD31CB8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21EA2C-AB35-644A-9758-4B5EDCBD35FF}"/>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6" name="Footer Placeholder 5">
            <a:extLst>
              <a:ext uri="{FF2B5EF4-FFF2-40B4-BE49-F238E27FC236}">
                <a16:creationId xmlns:a16="http://schemas.microsoft.com/office/drawing/2014/main" id="{33216270-6166-7F46-903D-13FE8F39D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40A6E-4EB5-BB42-AEAD-44DB0213BD7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341584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3B1B-1497-0C44-9A2B-4FE102C14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D8D52E-FE8A-CF42-9C01-EFEC573A7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98BDA-0220-2D46-A007-DD6D3EA13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A9FC4B-2724-304E-B9C6-DA301AB6CD06}"/>
              </a:ext>
            </a:extLst>
          </p:cNvPr>
          <p:cNvSpPr>
            <a:spLocks noGrp="1"/>
          </p:cNvSpPr>
          <p:nvPr>
            <p:ph type="dt" sz="half" idx="10"/>
          </p:nvPr>
        </p:nvSpPr>
        <p:spPr/>
        <p:txBody>
          <a:bodyPr/>
          <a:lstStyle/>
          <a:p>
            <a:fld id="{65E1E836-9BB3-2848-9528-1A85DCEA70B2}" type="datetimeFigureOut">
              <a:rPr lang="en-US" smtClean="0"/>
              <a:t>5/4/21</a:t>
            </a:fld>
            <a:endParaRPr lang="en-US"/>
          </a:p>
        </p:txBody>
      </p:sp>
      <p:sp>
        <p:nvSpPr>
          <p:cNvPr id="6" name="Footer Placeholder 5">
            <a:extLst>
              <a:ext uri="{FF2B5EF4-FFF2-40B4-BE49-F238E27FC236}">
                <a16:creationId xmlns:a16="http://schemas.microsoft.com/office/drawing/2014/main" id="{DD03D7D4-B759-BD4F-A26F-741EA8838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FA84C-13DE-C644-8B53-930134C10734}"/>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88427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E86BB-D856-114D-8D35-D54D2F474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B195D3-D810-444A-B366-353C23C99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45BF7-1665-4546-926E-6AE68E390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1E836-9BB3-2848-9528-1A85DCEA70B2}" type="datetimeFigureOut">
              <a:rPr lang="en-US" smtClean="0"/>
              <a:t>5/4/21</a:t>
            </a:fld>
            <a:endParaRPr lang="en-US"/>
          </a:p>
        </p:txBody>
      </p:sp>
      <p:sp>
        <p:nvSpPr>
          <p:cNvPr id="5" name="Footer Placeholder 4">
            <a:extLst>
              <a:ext uri="{FF2B5EF4-FFF2-40B4-BE49-F238E27FC236}">
                <a16:creationId xmlns:a16="http://schemas.microsoft.com/office/drawing/2014/main" id="{9D1EF8D3-3842-7643-8CB8-22D9CCB2B2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645278-5045-D842-BE06-019551D2C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6EC27-63C5-7142-89D5-DC50DD4DFE55}" type="slidenum">
              <a:rPr lang="en-US" smtClean="0"/>
              <a:t>‹#›</a:t>
            </a:fld>
            <a:endParaRPr lang="en-US"/>
          </a:p>
        </p:txBody>
      </p:sp>
    </p:spTree>
    <p:extLst>
      <p:ext uri="{BB962C8B-B14F-4D97-AF65-F5344CB8AC3E}">
        <p14:creationId xmlns:p14="http://schemas.microsoft.com/office/powerpoint/2010/main" val="314331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4693D-5254-8F43-A7AE-7F504E9CA973}"/>
              </a:ext>
            </a:extLst>
          </p:cNvPr>
          <p:cNvPicPr>
            <a:picLocks noChangeAspect="1"/>
          </p:cNvPicPr>
          <p:nvPr/>
        </p:nvPicPr>
        <p:blipFill>
          <a:blip r:embed="rId2"/>
          <a:stretch>
            <a:fillRect/>
          </a:stretch>
        </p:blipFill>
        <p:spPr>
          <a:xfrm flipH="1">
            <a:off x="2478291" y="0"/>
            <a:ext cx="10287000" cy="6858000"/>
          </a:xfrm>
          <a:prstGeom prst="rect">
            <a:avLst/>
          </a:prstGeom>
        </p:spPr>
      </p:pic>
      <p:sp>
        <p:nvSpPr>
          <p:cNvPr id="8" name="Rectangle 7">
            <a:extLst>
              <a:ext uri="{FF2B5EF4-FFF2-40B4-BE49-F238E27FC236}">
                <a16:creationId xmlns:a16="http://schemas.microsoft.com/office/drawing/2014/main" id="{45D3157C-94A9-BC4C-86E9-F0EF0AE06FDF}"/>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DB49326D-310D-E24D-A305-6E3C2F777B5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90" y="-1"/>
            <a:ext cx="3094876" cy="6858002"/>
          </a:xfrm>
          <a:prstGeom prst="rect">
            <a:avLst/>
          </a:prstGeom>
        </p:spPr>
      </p:pic>
      <p:sp>
        <p:nvSpPr>
          <p:cNvPr id="11" name="Rectangle 10">
            <a:extLst>
              <a:ext uri="{FF2B5EF4-FFF2-40B4-BE49-F238E27FC236}">
                <a16:creationId xmlns:a16="http://schemas.microsoft.com/office/drawing/2014/main" id="{9E9BD6C4-050D-F240-9CE5-0DFBE17217EB}"/>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47742F57-B478-BB4B-AC69-CCBE6F256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835" y="5338668"/>
            <a:ext cx="2466913" cy="513940"/>
          </a:xfrm>
          <a:prstGeom prst="rect">
            <a:avLst/>
          </a:prstGeom>
        </p:spPr>
      </p:pic>
      <p:sp>
        <p:nvSpPr>
          <p:cNvPr id="9" name="TextBox 8">
            <a:extLst>
              <a:ext uri="{FF2B5EF4-FFF2-40B4-BE49-F238E27FC236}">
                <a16:creationId xmlns:a16="http://schemas.microsoft.com/office/drawing/2014/main" id="{3E5C1E57-C37D-3E40-98B3-33F528395F98}"/>
              </a:ext>
            </a:extLst>
          </p:cNvPr>
          <p:cNvSpPr txBox="1"/>
          <p:nvPr/>
        </p:nvSpPr>
        <p:spPr>
          <a:xfrm>
            <a:off x="2744777" y="2713640"/>
            <a:ext cx="8472158" cy="1754326"/>
          </a:xfrm>
          <a:prstGeom prst="rect">
            <a:avLst/>
          </a:prstGeom>
          <a:noFill/>
        </p:spPr>
        <p:txBody>
          <a:bodyPr wrap="square" rtlCol="0">
            <a:spAutoFit/>
          </a:bodyPr>
          <a:lstStyle/>
          <a:p>
            <a:r>
              <a:rPr lang="en-US" sz="5400" b="1" cap="all" dirty="0" err="1">
                <a:solidFill>
                  <a:schemeClr val="bg1"/>
                </a:solidFill>
                <a:latin typeface="Gotham Ultra" panose="02000504050000020004" pitchFamily="2" charset="0"/>
                <a:ea typeface="Open Sans" panose="020B0606030504020204" pitchFamily="34" charset="0"/>
                <a:cs typeface="Open Sans" panose="020B0606030504020204" pitchFamily="34" charset="0"/>
              </a:rPr>
              <a:t>artnership</a:t>
            </a:r>
            <a:endParaRPr lang="en-US" sz="5400" b="1" cap="all" dirty="0">
              <a:solidFill>
                <a:schemeClr val="bg1"/>
              </a:solidFill>
              <a:latin typeface="Gotham Ultra" panose="02000504050000020004" pitchFamily="2" charset="0"/>
              <a:ea typeface="Open Sans" panose="020B0606030504020204" pitchFamily="34" charset="0"/>
              <a:cs typeface="Open Sans" panose="020B0606030504020204" pitchFamily="34" charset="0"/>
            </a:endParaRPr>
          </a:p>
          <a:p>
            <a:r>
              <a:rPr lang="en-US" sz="5400" b="1" cap="all" dirty="0">
                <a:solidFill>
                  <a:schemeClr val="bg1"/>
                </a:solidFill>
                <a:latin typeface="Gotham Ultra" panose="02000504050000020004" pitchFamily="2" charset="0"/>
                <a:ea typeface="Open Sans" panose="020B0606030504020204" pitchFamily="34" charset="0"/>
                <a:cs typeface="Open Sans" panose="020B0606030504020204" pitchFamily="34" charset="0"/>
              </a:rPr>
              <a:t>with Jesus</a:t>
            </a:r>
          </a:p>
        </p:txBody>
      </p:sp>
      <p:sp>
        <p:nvSpPr>
          <p:cNvPr id="13" name="Forma Livre: Forma 8">
            <a:extLst>
              <a:ext uri="{FF2B5EF4-FFF2-40B4-BE49-F238E27FC236}">
                <a16:creationId xmlns:a16="http://schemas.microsoft.com/office/drawing/2014/main" id="{84436742-E0BD-8948-978D-7F8CE96C4461}"/>
              </a:ext>
            </a:extLst>
          </p:cNvPr>
          <p:cNvSpPr/>
          <p:nvPr/>
        </p:nvSpPr>
        <p:spPr>
          <a:xfrm flipH="1">
            <a:off x="1682153" y="1494613"/>
            <a:ext cx="9932528" cy="2973353"/>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ln>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pt-BR" sz="2400" dirty="0">
              <a:solidFill>
                <a:srgbClr val="00B0F0"/>
              </a:solidFill>
            </a:endParaRPr>
          </a:p>
        </p:txBody>
      </p:sp>
      <p:sp>
        <p:nvSpPr>
          <p:cNvPr id="14" name="Título 3">
            <a:extLst>
              <a:ext uri="{FF2B5EF4-FFF2-40B4-BE49-F238E27FC236}">
                <a16:creationId xmlns:a16="http://schemas.microsoft.com/office/drawing/2014/main" id="{7C8CB817-3D37-9845-81A9-94F3E3BD7FFA}"/>
              </a:ext>
            </a:extLst>
          </p:cNvPr>
          <p:cNvSpPr>
            <a:spLocks noGrp="1"/>
          </p:cNvSpPr>
          <p:nvPr>
            <p:ph type="ctrTitle"/>
          </p:nvPr>
        </p:nvSpPr>
        <p:spPr>
          <a:xfrm>
            <a:off x="697321" y="2593423"/>
            <a:ext cx="2013466" cy="2387527"/>
          </a:xfrm>
          <a:solidFill>
            <a:schemeClr val="accent1">
              <a:lumMod val="75000"/>
              <a:alpha val="80000"/>
            </a:schemeClr>
          </a:solidFill>
        </p:spPr>
        <p:txBody>
          <a:bodyPr>
            <a:normAutofit fontScale="90000"/>
          </a:bodyPr>
          <a:lstStyle/>
          <a:p>
            <a:r>
              <a:rPr lang="en-US" sz="19900" dirty="0">
                <a:solidFill>
                  <a:srgbClr val="FFFFFF"/>
                </a:solidFill>
              </a:rPr>
              <a:t>P</a:t>
            </a:r>
            <a:endParaRPr lang="pt-BR" sz="19900" dirty="0">
              <a:solidFill>
                <a:srgbClr val="FFFFFF"/>
              </a:solidFill>
            </a:endParaRPr>
          </a:p>
        </p:txBody>
      </p:sp>
      <p:sp>
        <p:nvSpPr>
          <p:cNvPr id="15" name="CaixaDeTexto 2">
            <a:extLst>
              <a:ext uri="{FF2B5EF4-FFF2-40B4-BE49-F238E27FC236}">
                <a16:creationId xmlns:a16="http://schemas.microsoft.com/office/drawing/2014/main" id="{8832B154-1DB8-F844-AB0E-00763774E63F}"/>
              </a:ext>
            </a:extLst>
          </p:cNvPr>
          <p:cNvSpPr txBox="1"/>
          <p:nvPr/>
        </p:nvSpPr>
        <p:spPr>
          <a:xfrm>
            <a:off x="10031026" y="5579186"/>
            <a:ext cx="1583655" cy="481927"/>
          </a:xfrm>
          <a:prstGeom prst="rect">
            <a:avLst/>
          </a:prstGeom>
          <a:noFill/>
          <a:ln>
            <a:solidFill>
              <a:srgbClr val="0070C0"/>
            </a:solidFill>
          </a:ln>
        </p:spPr>
        <p:txBody>
          <a:bodyPr wrap="square" rtlCol="0">
            <a:spAutoFit/>
          </a:bodyPr>
          <a:lstStyle/>
          <a:p>
            <a:r>
              <a:rPr lang="pt-BR" sz="1266" dirty="0">
                <a:solidFill>
                  <a:srgbClr val="FFFFFF"/>
                </a:solidFill>
              </a:rPr>
              <a:t>BY PR. Benjamin </a:t>
            </a:r>
          </a:p>
          <a:p>
            <a:r>
              <a:rPr lang="pt-BR" sz="1266" dirty="0">
                <a:solidFill>
                  <a:srgbClr val="FFFFFF"/>
                </a:solidFill>
              </a:rPr>
              <a:t>C. </a:t>
            </a:r>
            <a:r>
              <a:rPr lang="pt-BR" sz="1266" dirty="0" err="1">
                <a:solidFill>
                  <a:srgbClr val="FFFFFF"/>
                </a:solidFill>
              </a:rPr>
              <a:t>Maxson</a:t>
            </a:r>
            <a:endParaRPr lang="pt-BR" sz="1266" dirty="0">
              <a:solidFill>
                <a:srgbClr val="FFFFFF"/>
              </a:solidFill>
            </a:endParaRPr>
          </a:p>
        </p:txBody>
      </p:sp>
    </p:spTree>
    <p:extLst>
      <p:ext uri="{BB962C8B-B14F-4D97-AF65-F5344CB8AC3E}">
        <p14:creationId xmlns:p14="http://schemas.microsoft.com/office/powerpoint/2010/main" val="51689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50" fill="hold"/>
                                        <p:tgtEl>
                                          <p:spTgt spid="15"/>
                                        </p:tgtEl>
                                        <p:attrNameLst>
                                          <p:attrName>ppt_x</p:attrName>
                                        </p:attrNameLst>
                                      </p:cBhvr>
                                      <p:tavLst>
                                        <p:tav tm="0">
                                          <p:val>
                                            <p:strVal val="#ppt_x"/>
                                          </p:val>
                                        </p:tav>
                                        <p:tav tm="100000">
                                          <p:val>
                                            <p:strVal val="#ppt_x"/>
                                          </p:val>
                                        </p:tav>
                                      </p:tavLst>
                                    </p:anim>
                                    <p:anim calcmode="lin" valueType="num">
                                      <p:cBhvr additive="base">
                                        <p:cTn id="16"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639A2-665A-3541-9959-3A1614CC0B18}"/>
              </a:ext>
            </a:extLst>
          </p:cNvPr>
          <p:cNvPicPr>
            <a:picLocks noChangeAspect="1"/>
          </p:cNvPicPr>
          <p:nvPr/>
        </p:nvPicPr>
        <p:blipFill>
          <a:blip r:embed="rId2"/>
          <a:stretch>
            <a:fillRect/>
          </a:stretch>
        </p:blipFill>
        <p:spPr>
          <a:xfrm>
            <a:off x="2752766" y="0"/>
            <a:ext cx="9490604"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201492"/>
            <a:ext cx="4514147" cy="2109360"/>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We are called to participate in Christ’s ministry of reconciliation</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 (2 Cor. 5:14-21). </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He declares that God gave us the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ministry</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 and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word</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 of reconciliation. </a:t>
            </a:r>
          </a:p>
        </p:txBody>
      </p:sp>
    </p:spTree>
    <p:extLst>
      <p:ext uri="{BB962C8B-B14F-4D97-AF65-F5344CB8AC3E}">
        <p14:creationId xmlns:p14="http://schemas.microsoft.com/office/powerpoint/2010/main" val="2193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70396-FE4F-2F46-B823-4EB6AE7734B7}"/>
              </a:ext>
            </a:extLst>
          </p:cNvPr>
          <p:cNvPicPr>
            <a:picLocks noChangeAspect="1"/>
          </p:cNvPicPr>
          <p:nvPr/>
        </p:nvPicPr>
        <p:blipFill>
          <a:blip r:embed="rId2"/>
          <a:stretch>
            <a:fillRect/>
          </a:stretch>
        </p:blipFill>
        <p:spPr>
          <a:xfrm>
            <a:off x="1905000"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201492"/>
            <a:ext cx="4738506" cy="1700530"/>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The primary purpose of the pastoral gift: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to prepare God’s people for works of service (ministry), so that the body of Christ may be built up (Eph. 4:12). </a:t>
            </a:r>
          </a:p>
        </p:txBody>
      </p:sp>
    </p:spTree>
    <p:extLst>
      <p:ext uri="{BB962C8B-B14F-4D97-AF65-F5344CB8AC3E}">
        <p14:creationId xmlns:p14="http://schemas.microsoft.com/office/powerpoint/2010/main" val="2148953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22715-2557-1544-957D-8191E471B6CB}"/>
              </a:ext>
            </a:extLst>
          </p:cNvPr>
          <p:cNvPicPr>
            <a:picLocks noChangeAspect="1"/>
          </p:cNvPicPr>
          <p:nvPr/>
        </p:nvPicPr>
        <p:blipFill rotWithShape="1">
          <a:blip r:embed="rId2"/>
          <a:srcRect l="25997" t="24837" r="23730" b="17445"/>
          <a:stretch/>
        </p:blipFill>
        <p:spPr>
          <a:xfrm>
            <a:off x="3231931" y="-2"/>
            <a:ext cx="8960069" cy="6858002"/>
          </a:xfrm>
          <a:prstGeom prst="rect">
            <a:avLst/>
          </a:prstGeom>
        </p:spPr>
      </p:pic>
      <p:sp>
        <p:nvSpPr>
          <p:cNvPr id="10" name="Rectangle 9">
            <a:extLst>
              <a:ext uri="{FF2B5EF4-FFF2-40B4-BE49-F238E27FC236}">
                <a16:creationId xmlns:a16="http://schemas.microsoft.com/office/drawing/2014/main" id="{C39CE97C-ED1E-7C4F-9D6B-4320E8CB7474}"/>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20463223-59D6-AA4D-96BB-1F43DED8BF11}"/>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243A6367-C66D-0A45-923A-C710AB2434ED}"/>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AD1EBAFD-87FF-D14A-B983-760139BB3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9" y="2067303"/>
            <a:ext cx="5407998" cy="2308324"/>
          </a:xfrm>
          <a:prstGeom prst="rect">
            <a:avLst/>
          </a:prstGeom>
          <a:noFill/>
        </p:spPr>
        <p:txBody>
          <a:bodyPr wrap="square" rtlCol="0">
            <a:spAutoFit/>
          </a:bodyPr>
          <a:lstStyle/>
          <a:p>
            <a:r>
              <a:rPr lang="en-US" sz="3600" b="1" dirty="0">
                <a:solidFill>
                  <a:schemeClr val="bg1"/>
                </a:solidFill>
                <a:latin typeface="Gotham Bold" panose="02000504050000020004" pitchFamily="2" charset="0"/>
                <a:ea typeface="Open Sans" panose="020B0606030504020204" pitchFamily="34" charset="0"/>
                <a:cs typeface="Open Sans" panose="020B0606030504020204" pitchFamily="34" charset="0"/>
              </a:rPr>
              <a:t>We are called to active ministry—to be players on the field, not pew spectators. </a:t>
            </a:r>
          </a:p>
        </p:txBody>
      </p:sp>
    </p:spTree>
    <p:extLst>
      <p:ext uri="{BB962C8B-B14F-4D97-AF65-F5344CB8AC3E}">
        <p14:creationId xmlns:p14="http://schemas.microsoft.com/office/powerpoint/2010/main" val="354885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26E4B-F045-7F4D-B14B-DC340A6ABFA6}"/>
              </a:ext>
            </a:extLst>
          </p:cNvPr>
          <p:cNvPicPr>
            <a:picLocks noChangeAspect="1"/>
          </p:cNvPicPr>
          <p:nvPr/>
        </p:nvPicPr>
        <p:blipFill>
          <a:blip r:embed="rId2"/>
          <a:stretch>
            <a:fillRect/>
          </a:stretch>
        </p:blipFill>
        <p:spPr>
          <a:xfrm flipH="1">
            <a:off x="1905000"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996009"/>
            <a:ext cx="4738506" cy="2116028"/>
          </a:xfrm>
          <a:prstGeom prst="rect">
            <a:avLst/>
          </a:prstGeom>
          <a:noFill/>
        </p:spPr>
        <p:txBody>
          <a:bodyPr wrap="square" rtlCol="0">
            <a:spAutoFit/>
          </a:bodyPr>
          <a:lstStyle/>
          <a:p>
            <a:pPr>
              <a:lnSpc>
                <a:spcPct val="150000"/>
              </a:lnSpc>
            </a:pPr>
            <a:r>
              <a:rPr lang="en-US" dirty="0">
                <a:solidFill>
                  <a:schemeClr val="bg1"/>
                </a:solidFill>
                <a:latin typeface="Gotham-Book" panose="02000504050000020004" pitchFamily="2" charset="0"/>
                <a:ea typeface="Open Sans" panose="020B0606030504020204" pitchFamily="34" charset="0"/>
                <a:cs typeface="Open Sans" panose="020B0606030504020204" pitchFamily="34" charset="0"/>
              </a:rPr>
              <a:t>God calls each one of us to a specific personal ministry within the broader focus. Discovering that call marks the beginning of a thrilling journey of service in His kingdom. </a:t>
            </a:r>
            <a:endPar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8680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ADF81-A825-6341-9C73-2A25059B8897}"/>
              </a:ext>
            </a:extLst>
          </p:cNvPr>
          <p:cNvPicPr>
            <a:picLocks noChangeAspect="1"/>
          </p:cNvPicPr>
          <p:nvPr/>
        </p:nvPicPr>
        <p:blipFill>
          <a:blip r:embed="rId2"/>
          <a:stretch>
            <a:fillRect/>
          </a:stretch>
        </p:blipFill>
        <p:spPr>
          <a:xfrm>
            <a:off x="3810000" y="-4297167"/>
            <a:ext cx="8457344" cy="12686016"/>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863950"/>
            <a:ext cx="4738506" cy="2523576"/>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Divine Equipping—God equips us for our ministry with specific gifts</a:t>
            </a:r>
            <a:r>
              <a:rPr lang="en-US" dirty="0">
                <a:solidFill>
                  <a:schemeClr val="bg1"/>
                </a:solidFill>
                <a:latin typeface="Gotham-Book" panose="02000504050000020004" pitchFamily="2" charset="0"/>
                <a:ea typeface="Open Sans" panose="020B0606030504020204" pitchFamily="34" charset="0"/>
                <a:cs typeface="Open Sans" panose="020B0606030504020204" pitchFamily="34" charset="0"/>
              </a:rPr>
              <a:t>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(Rom. 12:1-8; 1 Cor. 12-14; Eph. 4:1-16) </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and promised power</a:t>
            </a:r>
            <a:r>
              <a:rPr lang="en-US" dirty="0">
                <a:solidFill>
                  <a:schemeClr val="bg1"/>
                </a:solidFill>
                <a:latin typeface="Gotham-Book" panose="02000504050000020004" pitchFamily="2" charset="0"/>
                <a:ea typeface="Open Sans" panose="020B0606030504020204" pitchFamily="34" charset="0"/>
                <a:cs typeface="Open Sans" panose="020B0606030504020204" pitchFamily="34" charset="0"/>
              </a:rPr>
              <a:t>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(Matt. 28:20). </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These gifts are not for personal benefit but for the good of the</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 body (1 Cor. 12:7).</a:t>
            </a:r>
            <a:r>
              <a:rPr lang="en-US" dirty="0">
                <a:solidFill>
                  <a:schemeClr val="bg1"/>
                </a:solidFill>
                <a:latin typeface="Gotham-Book" panose="02000504050000020004" pitchFamily="2"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615501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5DFC3-FC7A-DB48-9849-138AB4AC05A4}"/>
              </a:ext>
            </a:extLst>
          </p:cNvPr>
          <p:cNvPicPr>
            <a:picLocks noChangeAspect="1"/>
          </p:cNvPicPr>
          <p:nvPr/>
        </p:nvPicPr>
        <p:blipFill>
          <a:blip r:embed="rId2"/>
          <a:stretch>
            <a:fillRect/>
          </a:stretch>
        </p:blipFill>
        <p:spPr>
          <a:xfrm>
            <a:off x="3810000" y="-2756043"/>
            <a:ext cx="8382000" cy="12573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863950"/>
            <a:ext cx="4738506" cy="2109360"/>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God is the one who determines the gifts we receive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(v 11). </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These gifts work together within the body of Christ in the same way different parts of our physical bodies work together. </a:t>
            </a:r>
          </a:p>
        </p:txBody>
      </p:sp>
    </p:spTree>
    <p:extLst>
      <p:ext uri="{BB962C8B-B14F-4D97-AF65-F5344CB8AC3E}">
        <p14:creationId xmlns:p14="http://schemas.microsoft.com/office/powerpoint/2010/main" val="374450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D0BA7-382B-784A-8AF6-BFA139768BAF}"/>
              </a:ext>
            </a:extLst>
          </p:cNvPr>
          <p:cNvPicPr>
            <a:picLocks noChangeAspect="1"/>
          </p:cNvPicPr>
          <p:nvPr/>
        </p:nvPicPr>
        <p:blipFill>
          <a:blip r:embed="rId2"/>
          <a:stretch>
            <a:fillRect/>
          </a:stretch>
        </p:blipFill>
        <p:spPr>
          <a:xfrm>
            <a:off x="3806959" y="-5065160"/>
            <a:ext cx="8768609" cy="13135446"/>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709838"/>
            <a:ext cx="4738506" cy="2524858"/>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Identifying the unique gifts God gives to us individually is a determining factor in discovering our specific personal call to ministry. Ministering within our area of giftedness is one of the secrets of rewarding service. </a:t>
            </a:r>
          </a:p>
        </p:txBody>
      </p:sp>
    </p:spTree>
    <p:extLst>
      <p:ext uri="{BB962C8B-B14F-4D97-AF65-F5344CB8AC3E}">
        <p14:creationId xmlns:p14="http://schemas.microsoft.com/office/powerpoint/2010/main" val="2382313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592928-1E2F-E04D-B558-6FB83075BCD7}"/>
              </a:ext>
            </a:extLst>
          </p:cNvPr>
          <p:cNvPicPr>
            <a:picLocks noChangeAspect="1"/>
          </p:cNvPicPr>
          <p:nvPr/>
        </p:nvPicPr>
        <p:blipFill>
          <a:blip r:embed="rId2"/>
          <a:stretch>
            <a:fillRect/>
          </a:stretch>
        </p:blipFill>
        <p:spPr>
          <a:xfrm>
            <a:off x="3930249" y="-2604671"/>
            <a:ext cx="8563125" cy="12827629"/>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131079"/>
            <a:ext cx="4738506" cy="1693862"/>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Divine Presence—God does not ask us to work alone. The reality of God’s presence is at the very core of ministry. </a:t>
            </a:r>
          </a:p>
        </p:txBody>
      </p:sp>
    </p:spTree>
    <p:extLst>
      <p:ext uri="{BB962C8B-B14F-4D97-AF65-F5344CB8AC3E}">
        <p14:creationId xmlns:p14="http://schemas.microsoft.com/office/powerpoint/2010/main" val="1123174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BB68C68-F92A-2D43-B83A-DB93F8B1AD29}"/>
              </a:ext>
            </a:extLst>
          </p:cNvPr>
          <p:cNvPicPr>
            <a:picLocks noChangeAspect="1"/>
          </p:cNvPicPr>
          <p:nvPr/>
        </p:nvPicPr>
        <p:blipFill>
          <a:blip r:embed="rId2"/>
          <a:stretch>
            <a:fillRect/>
          </a:stretch>
        </p:blipFill>
        <p:spPr>
          <a:xfrm>
            <a:off x="4106033" y="0"/>
            <a:ext cx="10354235"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131079"/>
            <a:ext cx="4738506" cy="2114874"/>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Jesus presents His over-arching call of making disciples in the context of His power and promised presence</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 (Matt. 28:18-20). </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The Holy Spirit transforms us with Christ’s presence</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 (Eph. 3:15-19). </a:t>
            </a:r>
          </a:p>
        </p:txBody>
      </p:sp>
    </p:spTree>
    <p:extLst>
      <p:ext uri="{BB962C8B-B14F-4D97-AF65-F5344CB8AC3E}">
        <p14:creationId xmlns:p14="http://schemas.microsoft.com/office/powerpoint/2010/main" val="2594287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E1F681-34E5-6A46-80B3-A102C83B73B3}"/>
              </a:ext>
            </a:extLst>
          </p:cNvPr>
          <p:cNvPicPr>
            <a:picLocks noChangeAspect="1"/>
          </p:cNvPicPr>
          <p:nvPr/>
        </p:nvPicPr>
        <p:blipFill>
          <a:blip r:embed="rId2"/>
          <a:stretch>
            <a:fillRect/>
          </a:stretch>
        </p:blipFill>
        <p:spPr>
          <a:xfrm>
            <a:off x="2691599" y="-2223322"/>
            <a:ext cx="12135500" cy="8666252"/>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573799"/>
            <a:ext cx="4738506" cy="2940357"/>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Without the awareness of His presence, ministry can quickly lose its sense of divine calling or deteriorate into drudgery. As we bring Christ’s presence and power into the lives of those we touch, our service becomes an extension of His ministry.</a:t>
            </a:r>
          </a:p>
        </p:txBody>
      </p:sp>
    </p:spTree>
    <p:extLst>
      <p:ext uri="{BB962C8B-B14F-4D97-AF65-F5344CB8AC3E}">
        <p14:creationId xmlns:p14="http://schemas.microsoft.com/office/powerpoint/2010/main" val="810725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7F50B1-6131-AA47-8777-BC3EDD86BDA8}"/>
              </a:ext>
            </a:extLst>
          </p:cNvPr>
          <p:cNvPicPr>
            <a:picLocks noChangeAspect="1"/>
          </p:cNvPicPr>
          <p:nvPr/>
        </p:nvPicPr>
        <p:blipFill>
          <a:blip r:embed="rId2"/>
          <a:stretch>
            <a:fillRect/>
          </a:stretch>
        </p:blipFill>
        <p:spPr>
          <a:xfrm>
            <a:off x="2896158" y="0"/>
            <a:ext cx="10283314" cy="6858000"/>
          </a:xfrm>
          <a:prstGeom prst="rect">
            <a:avLst/>
          </a:prstGeom>
        </p:spPr>
      </p:pic>
      <p:sp>
        <p:nvSpPr>
          <p:cNvPr id="10" name="Rectangle 9">
            <a:extLst>
              <a:ext uri="{FF2B5EF4-FFF2-40B4-BE49-F238E27FC236}">
                <a16:creationId xmlns:a16="http://schemas.microsoft.com/office/drawing/2014/main" id="{C39CE97C-ED1E-7C4F-9D6B-4320E8CB7474}"/>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20463223-59D6-AA4D-96BB-1F43DED8BF11}"/>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81528" y="0"/>
            <a:ext cx="4413667" cy="6858002"/>
          </a:xfrm>
          <a:prstGeom prst="rect">
            <a:avLst/>
          </a:prstGeom>
        </p:spPr>
      </p:pic>
      <p:sp>
        <p:nvSpPr>
          <p:cNvPr id="12" name="Rectangle 11">
            <a:extLst>
              <a:ext uri="{FF2B5EF4-FFF2-40B4-BE49-F238E27FC236}">
                <a16:creationId xmlns:a16="http://schemas.microsoft.com/office/drawing/2014/main" id="{243A6367-C66D-0A45-923A-C710AB2434ED}"/>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AD1EBAFD-87FF-D14A-B983-760139BB3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367588"/>
            <a:ext cx="5130597" cy="1200329"/>
          </a:xfrm>
          <a:prstGeom prst="rect">
            <a:avLst/>
          </a:prstGeom>
          <a:noFill/>
        </p:spPr>
        <p:txBody>
          <a:bodyPr wrap="square" rtlCol="0">
            <a:spAutoFit/>
          </a:bodyPr>
          <a:lstStyle/>
          <a:p>
            <a:r>
              <a:rPr lang="en-US" sz="3600" b="1" dirty="0">
                <a:solidFill>
                  <a:schemeClr val="bg1"/>
                </a:solidFill>
                <a:latin typeface="Gotham Bold" panose="02000504050000020004" pitchFamily="2" charset="0"/>
                <a:ea typeface="Open Sans" panose="020B0606030504020204" pitchFamily="34" charset="0"/>
                <a:cs typeface="Open Sans" panose="020B0606030504020204" pitchFamily="34" charset="0"/>
              </a:rPr>
              <a:t>What differentiates duty from ministry? </a:t>
            </a:r>
          </a:p>
        </p:txBody>
      </p:sp>
    </p:spTree>
    <p:extLst>
      <p:ext uri="{BB962C8B-B14F-4D97-AF65-F5344CB8AC3E}">
        <p14:creationId xmlns:p14="http://schemas.microsoft.com/office/powerpoint/2010/main" val="399923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1A410-C96E-F14B-BBD3-CAEB2D04554F}"/>
              </a:ext>
            </a:extLst>
          </p:cNvPr>
          <p:cNvPicPr>
            <a:picLocks noChangeAspect="1"/>
          </p:cNvPicPr>
          <p:nvPr/>
        </p:nvPicPr>
        <p:blipFill>
          <a:blip r:embed="rId2"/>
          <a:stretch>
            <a:fillRect/>
          </a:stretch>
        </p:blipFill>
        <p:spPr>
          <a:xfrm>
            <a:off x="4106033" y="-548898"/>
            <a:ext cx="8488364" cy="12731443"/>
          </a:xfrm>
          <a:prstGeom prst="rect">
            <a:avLst/>
          </a:prstGeom>
        </p:spPr>
      </p:pic>
      <p:sp>
        <p:nvSpPr>
          <p:cNvPr id="10" name="Rectangle 9">
            <a:extLst>
              <a:ext uri="{FF2B5EF4-FFF2-40B4-BE49-F238E27FC236}">
                <a16:creationId xmlns:a16="http://schemas.microsoft.com/office/drawing/2014/main" id="{C39CE97C-ED1E-7C4F-9D6B-4320E8CB7474}"/>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20463223-59D6-AA4D-96BB-1F43DED8BF11}"/>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243A6367-C66D-0A45-923A-C710AB2434ED}"/>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AD1EBAFD-87FF-D14A-B983-760139BB3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9" y="1957531"/>
            <a:ext cx="5407998" cy="2308324"/>
          </a:xfrm>
          <a:prstGeom prst="rect">
            <a:avLst/>
          </a:prstGeom>
          <a:noFill/>
        </p:spPr>
        <p:txBody>
          <a:bodyPr wrap="square" rtlCol="0">
            <a:spAutoFit/>
          </a:bodyPr>
          <a:lstStyle/>
          <a:p>
            <a:r>
              <a:rPr lang="en-US" sz="3600" b="1" dirty="0">
                <a:solidFill>
                  <a:schemeClr val="bg1"/>
                </a:solidFill>
                <a:latin typeface="Gotham Bold" panose="02000504050000020004" pitchFamily="2" charset="0"/>
                <a:ea typeface="Open Sans" panose="020B0606030504020204" pitchFamily="34" charset="0"/>
                <a:cs typeface="Open Sans" panose="020B0606030504020204" pitchFamily="34" charset="0"/>
              </a:rPr>
              <a:t>Focused Ministry—Maintaining our focus is a challenge in our ministry. </a:t>
            </a:r>
          </a:p>
        </p:txBody>
      </p:sp>
    </p:spTree>
    <p:extLst>
      <p:ext uri="{BB962C8B-B14F-4D97-AF65-F5344CB8AC3E}">
        <p14:creationId xmlns:p14="http://schemas.microsoft.com/office/powerpoint/2010/main" val="1878986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1116ED-898C-8648-A440-D7502D0B0E68}"/>
              </a:ext>
            </a:extLst>
          </p:cNvPr>
          <p:cNvPicPr>
            <a:picLocks noChangeAspect="1"/>
          </p:cNvPicPr>
          <p:nvPr/>
        </p:nvPicPr>
        <p:blipFill>
          <a:blip r:embed="rId2"/>
          <a:stretch>
            <a:fillRect/>
          </a:stretch>
        </p:blipFill>
        <p:spPr>
          <a:xfrm flipH="1">
            <a:off x="1905000"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077232"/>
            <a:ext cx="4738506" cy="2109360"/>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Jesus maintained a very clear focus. He knew His target audience, adapted His ministry to diverse groups and never forgot the primary purpose of His work. </a:t>
            </a:r>
          </a:p>
        </p:txBody>
      </p:sp>
    </p:spTree>
    <p:extLst>
      <p:ext uri="{BB962C8B-B14F-4D97-AF65-F5344CB8AC3E}">
        <p14:creationId xmlns:p14="http://schemas.microsoft.com/office/powerpoint/2010/main" val="3398467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59D3EE-D1A8-3C4E-AA6B-AF6C0B014C79}"/>
              </a:ext>
            </a:extLst>
          </p:cNvPr>
          <p:cNvPicPr>
            <a:picLocks noChangeAspect="1"/>
          </p:cNvPicPr>
          <p:nvPr/>
        </p:nvPicPr>
        <p:blipFill>
          <a:blip r:embed="rId2"/>
          <a:stretch>
            <a:fillRect/>
          </a:stretch>
        </p:blipFill>
        <p:spPr>
          <a:xfrm flipH="1">
            <a:off x="2839948"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354479"/>
            <a:ext cx="4738506" cy="2940357"/>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Christ’s ministry was multi-leveled. His ministry to the multitudes focused on inspiring and calling them to a higher life—a life centered in God. His ministry to the seventy was centered on discipling and commissioning them for ministry. </a:t>
            </a:r>
          </a:p>
        </p:txBody>
      </p:sp>
    </p:spTree>
    <p:extLst>
      <p:ext uri="{BB962C8B-B14F-4D97-AF65-F5344CB8AC3E}">
        <p14:creationId xmlns:p14="http://schemas.microsoft.com/office/powerpoint/2010/main" val="142207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69A94-D7CA-364B-B4FD-EBB7F0BD8482}"/>
              </a:ext>
            </a:extLst>
          </p:cNvPr>
          <p:cNvPicPr>
            <a:picLocks noChangeAspect="1"/>
          </p:cNvPicPr>
          <p:nvPr/>
        </p:nvPicPr>
        <p:blipFill>
          <a:blip r:embed="rId2"/>
          <a:stretch>
            <a:fillRect/>
          </a:stretch>
        </p:blipFill>
        <p:spPr>
          <a:xfrm>
            <a:off x="2749269"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960655"/>
            <a:ext cx="4738506" cy="2109360"/>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His focus sharpened even more as He concentrated on the twelve—discipling and fashioning them as spiritual leaders. Within those twelve, He chose three whom He mentored.</a:t>
            </a:r>
          </a:p>
        </p:txBody>
      </p:sp>
    </p:spTree>
    <p:extLst>
      <p:ext uri="{BB962C8B-B14F-4D97-AF65-F5344CB8AC3E}">
        <p14:creationId xmlns:p14="http://schemas.microsoft.com/office/powerpoint/2010/main" val="3794598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1E177-A9AB-B942-BFA4-BA9F35AF0721}"/>
              </a:ext>
            </a:extLst>
          </p:cNvPr>
          <p:cNvPicPr>
            <a:picLocks noChangeAspect="1"/>
          </p:cNvPicPr>
          <p:nvPr/>
        </p:nvPicPr>
        <p:blipFill>
          <a:blip r:embed="rId2"/>
          <a:stretch>
            <a:fillRect/>
          </a:stretch>
        </p:blipFill>
        <p:spPr>
          <a:xfrm>
            <a:off x="3932006"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196961"/>
            <a:ext cx="4738506" cy="1693862"/>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The focus of Christ’s ministry was forged by His sense of calling and designed to meet the specific needs of the group. </a:t>
            </a:r>
          </a:p>
        </p:txBody>
      </p:sp>
    </p:spTree>
    <p:extLst>
      <p:ext uri="{BB962C8B-B14F-4D97-AF65-F5344CB8AC3E}">
        <p14:creationId xmlns:p14="http://schemas.microsoft.com/office/powerpoint/2010/main" val="98548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22F18C-C173-3046-A2B6-9D950ED22F14}"/>
              </a:ext>
            </a:extLst>
          </p:cNvPr>
          <p:cNvPicPr>
            <a:picLocks noChangeAspect="1"/>
          </p:cNvPicPr>
          <p:nvPr/>
        </p:nvPicPr>
        <p:blipFill>
          <a:blip r:embed="rId2"/>
          <a:stretch>
            <a:fillRect/>
          </a:stretch>
        </p:blipFill>
        <p:spPr>
          <a:xfrm>
            <a:off x="4102180" y="0"/>
            <a:ext cx="8382000" cy="12573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632730"/>
            <a:ext cx="4738506" cy="2524858"/>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As we explore the focus of our ministry, we need to concentrate on the key purpose of ministry—making disciples. This is the general call to ministry within the body of Christ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(Matt. 28:18-20). </a:t>
            </a:r>
          </a:p>
        </p:txBody>
      </p:sp>
    </p:spTree>
    <p:extLst>
      <p:ext uri="{BB962C8B-B14F-4D97-AF65-F5344CB8AC3E}">
        <p14:creationId xmlns:p14="http://schemas.microsoft.com/office/powerpoint/2010/main" val="2858149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0E6C0-219F-754B-A38C-996072673D8A}"/>
              </a:ext>
            </a:extLst>
          </p:cNvPr>
          <p:cNvPicPr>
            <a:picLocks noChangeAspect="1"/>
          </p:cNvPicPr>
          <p:nvPr/>
        </p:nvPicPr>
        <p:blipFill>
          <a:blip r:embed="rId2"/>
          <a:stretch>
            <a:fillRect/>
          </a:stretch>
        </p:blipFill>
        <p:spPr>
          <a:xfrm>
            <a:off x="3033281"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179850"/>
            <a:ext cx="4738506" cy="3355855"/>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While our individual calling may have a narrower focus, we must remember that all ministry finds its ultimate purpose in his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Gospel commission</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 The Holy Spirit creates the new birth experience in our life, then God trusts us to fashion that life into a disciple who is walking with Him.</a:t>
            </a:r>
          </a:p>
        </p:txBody>
      </p:sp>
    </p:spTree>
    <p:extLst>
      <p:ext uri="{BB962C8B-B14F-4D97-AF65-F5344CB8AC3E}">
        <p14:creationId xmlns:p14="http://schemas.microsoft.com/office/powerpoint/2010/main" val="4284717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E055B-A4F2-D149-BF7F-4E924B0F7295}"/>
              </a:ext>
            </a:extLst>
          </p:cNvPr>
          <p:cNvPicPr>
            <a:picLocks noChangeAspect="1"/>
          </p:cNvPicPr>
          <p:nvPr/>
        </p:nvPicPr>
        <p:blipFill>
          <a:blip r:embed="rId2"/>
          <a:stretch>
            <a:fillRect/>
          </a:stretch>
        </p:blipFill>
        <p:spPr>
          <a:xfrm>
            <a:off x="3682028" y="0"/>
            <a:ext cx="10314432"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094250"/>
            <a:ext cx="4738506" cy="1693862"/>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Thus ministry becomes a life of service—worship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(Rom. 12:1). </a:t>
            </a: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It means using the gifts God has given us to extend His grace to those around us. </a:t>
            </a:r>
          </a:p>
        </p:txBody>
      </p:sp>
    </p:spTree>
    <p:extLst>
      <p:ext uri="{BB962C8B-B14F-4D97-AF65-F5344CB8AC3E}">
        <p14:creationId xmlns:p14="http://schemas.microsoft.com/office/powerpoint/2010/main" val="196241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67172-6C7F-FD4D-8D19-7DF9C3701F5C}"/>
              </a:ext>
            </a:extLst>
          </p:cNvPr>
          <p:cNvPicPr>
            <a:picLocks noChangeAspect="1"/>
          </p:cNvPicPr>
          <p:nvPr/>
        </p:nvPicPr>
        <p:blipFill>
          <a:blip r:embed="rId2"/>
          <a:stretch>
            <a:fillRect/>
          </a:stretch>
        </p:blipFill>
        <p:spPr>
          <a:xfrm>
            <a:off x="3085611" y="0"/>
            <a:ext cx="10288058"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769978"/>
            <a:ext cx="4738506" cy="2109360"/>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God made us for relationship with Him. Christ’s reconciling death resolves sin’s interruption in that relationship. He then invites us to partner with Him in His ministry. </a:t>
            </a:r>
          </a:p>
        </p:txBody>
      </p:sp>
    </p:spTree>
    <p:extLst>
      <p:ext uri="{BB962C8B-B14F-4D97-AF65-F5344CB8AC3E}">
        <p14:creationId xmlns:p14="http://schemas.microsoft.com/office/powerpoint/2010/main" val="1140752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CB146-B8CA-3941-BBE4-01FE5CA5835E}"/>
              </a:ext>
            </a:extLst>
          </p:cNvPr>
          <p:cNvPicPr>
            <a:picLocks noChangeAspect="1"/>
          </p:cNvPicPr>
          <p:nvPr/>
        </p:nvPicPr>
        <p:blipFill>
          <a:blip r:embed="rId2"/>
          <a:stretch>
            <a:fillRect/>
          </a:stretch>
        </p:blipFill>
        <p:spPr>
          <a:xfrm>
            <a:off x="3510765"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170670"/>
            <a:ext cx="4738506" cy="1693862"/>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Our challenge is to identify our specific calling and use the gifts he has given us. Identifying our spiritual gifts helps us identify our calling and focus. </a:t>
            </a:r>
          </a:p>
        </p:txBody>
      </p:sp>
    </p:spTree>
    <p:extLst>
      <p:ext uri="{BB962C8B-B14F-4D97-AF65-F5344CB8AC3E}">
        <p14:creationId xmlns:p14="http://schemas.microsoft.com/office/powerpoint/2010/main" val="3625384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31332-CAC2-2747-88C0-0D124272034C}"/>
              </a:ext>
            </a:extLst>
          </p:cNvPr>
          <p:cNvPicPr>
            <a:picLocks noChangeAspect="1"/>
          </p:cNvPicPr>
          <p:nvPr/>
        </p:nvPicPr>
        <p:blipFill>
          <a:blip r:embed="rId2"/>
          <a:stretch>
            <a:fillRect/>
          </a:stretch>
        </p:blipFill>
        <p:spPr>
          <a:xfrm>
            <a:off x="1918661" y="0"/>
            <a:ext cx="10273339"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384815"/>
            <a:ext cx="4514147" cy="2956579"/>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Betty was tired of being the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Kindergarten leader for twenty-five years but she kept going back. As she trained someone to replace her, she realized that God wanted her in this department and not because no one else would do it.</a:t>
            </a:r>
          </a:p>
        </p:txBody>
      </p:sp>
    </p:spTree>
    <p:extLst>
      <p:ext uri="{BB962C8B-B14F-4D97-AF65-F5344CB8AC3E}">
        <p14:creationId xmlns:p14="http://schemas.microsoft.com/office/powerpoint/2010/main" val="315328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542D4-6451-A04D-9744-42AFA8889958}"/>
              </a:ext>
            </a:extLst>
          </p:cNvPr>
          <p:cNvPicPr>
            <a:picLocks noChangeAspect="1"/>
          </p:cNvPicPr>
          <p:nvPr/>
        </p:nvPicPr>
        <p:blipFill>
          <a:blip r:embed="rId2"/>
          <a:stretch>
            <a:fillRect/>
          </a:stretch>
        </p:blipFill>
        <p:spPr>
          <a:xfrm>
            <a:off x="3171718"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170670"/>
            <a:ext cx="4092907" cy="1693862"/>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He invites us to live in His presence—actively bringing others into the experience of His grace—as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partners in ministry.</a:t>
            </a:r>
          </a:p>
        </p:txBody>
      </p:sp>
    </p:spTree>
    <p:extLst>
      <p:ext uri="{BB962C8B-B14F-4D97-AF65-F5344CB8AC3E}">
        <p14:creationId xmlns:p14="http://schemas.microsoft.com/office/powerpoint/2010/main" val="2505290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658A7-4FE3-C742-9680-CDFD925646A3}"/>
              </a:ext>
            </a:extLst>
          </p:cNvPr>
          <p:cNvPicPr>
            <a:picLocks noChangeAspect="1"/>
          </p:cNvPicPr>
          <p:nvPr/>
        </p:nvPicPr>
        <p:blipFill>
          <a:blip r:embed="rId2"/>
          <a:stretch>
            <a:fillRect/>
          </a:stretch>
        </p:blipFill>
        <p:spPr>
          <a:xfrm>
            <a:off x="3424061"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006284"/>
            <a:ext cx="4514147" cy="2109360"/>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What made the difference? Twenty-five years in a job before it became ministry! Twenty-five years of doing something for secondary, though important, reasons. </a:t>
            </a:r>
          </a:p>
        </p:txBody>
      </p:sp>
    </p:spTree>
    <p:extLst>
      <p:ext uri="{BB962C8B-B14F-4D97-AF65-F5344CB8AC3E}">
        <p14:creationId xmlns:p14="http://schemas.microsoft.com/office/powerpoint/2010/main" val="11571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5AA421-9529-8B46-B981-31B1F1D1D5B6}"/>
              </a:ext>
            </a:extLst>
          </p:cNvPr>
          <p:cNvPicPr>
            <a:picLocks noChangeAspect="1"/>
          </p:cNvPicPr>
          <p:nvPr/>
        </p:nvPicPr>
        <p:blipFill>
          <a:blip r:embed="rId2"/>
          <a:stretch>
            <a:fillRect/>
          </a:stretch>
        </p:blipFill>
        <p:spPr>
          <a:xfrm>
            <a:off x="4035389" y="-4828854"/>
            <a:ext cx="9207600" cy="13793058"/>
          </a:xfrm>
          <a:prstGeom prst="rect">
            <a:avLst/>
          </a:prstGeom>
        </p:spPr>
      </p:pic>
      <p:sp>
        <p:nvSpPr>
          <p:cNvPr id="10" name="Rectangle 9">
            <a:extLst>
              <a:ext uri="{FF2B5EF4-FFF2-40B4-BE49-F238E27FC236}">
                <a16:creationId xmlns:a16="http://schemas.microsoft.com/office/drawing/2014/main" id="{C39CE97C-ED1E-7C4F-9D6B-4320E8CB7474}"/>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20463223-59D6-AA4D-96BB-1F43DED8BF11}"/>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243A6367-C66D-0A45-923A-C710AB2434ED}"/>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AD1EBAFD-87FF-D14A-B983-760139BB3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9" y="2185860"/>
            <a:ext cx="5017580" cy="1754326"/>
          </a:xfrm>
          <a:prstGeom prst="rect">
            <a:avLst/>
          </a:prstGeom>
          <a:noFill/>
        </p:spPr>
        <p:txBody>
          <a:bodyPr wrap="square" rtlCol="0">
            <a:spAutoFit/>
          </a:bodyPr>
          <a:lstStyle/>
          <a:p>
            <a:r>
              <a:rPr lang="en-US" sz="3600" b="1" dirty="0">
                <a:solidFill>
                  <a:schemeClr val="bg1"/>
                </a:solidFill>
                <a:latin typeface="Gotham Bold" panose="02000504050000020004" pitchFamily="2" charset="0"/>
                <a:ea typeface="Open Sans" panose="020B0606030504020204" pitchFamily="34" charset="0"/>
                <a:cs typeface="Open Sans" panose="020B0606030504020204" pitchFamily="34" charset="0"/>
              </a:rPr>
              <a:t>What differentiates ministry from duty or task? </a:t>
            </a:r>
          </a:p>
        </p:txBody>
      </p:sp>
    </p:spTree>
    <p:extLst>
      <p:ext uri="{BB962C8B-B14F-4D97-AF65-F5344CB8AC3E}">
        <p14:creationId xmlns:p14="http://schemas.microsoft.com/office/powerpoint/2010/main" val="337568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BBB65-27C7-2F4D-9B66-A9DF5F696AFF}"/>
              </a:ext>
            </a:extLst>
          </p:cNvPr>
          <p:cNvPicPr>
            <a:picLocks noChangeAspect="1"/>
          </p:cNvPicPr>
          <p:nvPr/>
        </p:nvPicPr>
        <p:blipFill>
          <a:blip r:embed="rId2"/>
          <a:stretch>
            <a:fillRect/>
          </a:stretch>
        </p:blipFill>
        <p:spPr>
          <a:xfrm flipH="1">
            <a:off x="3048452" y="0"/>
            <a:ext cx="9143548"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1769978"/>
            <a:ext cx="4514147" cy="2524858"/>
          </a:xfrm>
          <a:prstGeom prst="rect">
            <a:avLst/>
          </a:prstGeom>
          <a:noFill/>
        </p:spPr>
        <p:txBody>
          <a:bodyPr wrap="square" rtlCol="0">
            <a:spAutoFit/>
          </a:bodyPr>
          <a:lstStyle/>
          <a:p>
            <a:pPr>
              <a:lnSpc>
                <a:spcPct val="150000"/>
              </a:lnSpc>
            </a:pPr>
            <a:r>
              <a:rPr lang="en-US" dirty="0">
                <a:solidFill>
                  <a:schemeClr val="bg1"/>
                </a:solidFill>
                <a:latin typeface="Gotham-Book" panose="02000504050000020004" pitchFamily="2" charset="0"/>
                <a:ea typeface="Open Sans" panose="020B0606030504020204" pitchFamily="34" charset="0"/>
                <a:cs typeface="Open Sans" panose="020B0606030504020204" pitchFamily="34" charset="0"/>
              </a:rPr>
              <a:t>As a twelve-year old boy He learned about,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My Father’s business</a:t>
            </a:r>
            <a:r>
              <a:rPr lang="en-US" dirty="0">
                <a:solidFill>
                  <a:schemeClr val="bg1"/>
                </a:solidFill>
                <a:latin typeface="Gotham-Book" panose="02000504050000020004" pitchFamily="2" charset="0"/>
                <a:ea typeface="Open Sans" panose="020B0606030504020204" pitchFamily="34" charset="0"/>
                <a:cs typeface="Open Sans" panose="020B0606030504020204" pitchFamily="34" charset="0"/>
              </a:rPr>
              <a:t>. He dedicated his entire life to serving others, and His service came to a focus in the last three years of concentrated ministry. </a:t>
            </a:r>
          </a:p>
        </p:txBody>
      </p:sp>
    </p:spTree>
    <p:extLst>
      <p:ext uri="{BB962C8B-B14F-4D97-AF65-F5344CB8AC3E}">
        <p14:creationId xmlns:p14="http://schemas.microsoft.com/office/powerpoint/2010/main" val="270669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7B291-5718-114C-8E44-1015943D656C}"/>
              </a:ext>
            </a:extLst>
          </p:cNvPr>
          <p:cNvPicPr>
            <a:picLocks noChangeAspect="1"/>
          </p:cNvPicPr>
          <p:nvPr/>
        </p:nvPicPr>
        <p:blipFill>
          <a:blip r:embed="rId2"/>
          <a:stretch>
            <a:fillRect/>
          </a:stretch>
        </p:blipFill>
        <p:spPr>
          <a:xfrm>
            <a:off x="2749269" y="0"/>
            <a:ext cx="10287000" cy="6858000"/>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582925"/>
            <a:ext cx="4514147" cy="1277081"/>
          </a:xfrm>
          <a:prstGeom prst="rect">
            <a:avLst/>
          </a:prstGeom>
          <a:noFill/>
        </p:spPr>
        <p:txBody>
          <a:bodyPr wrap="square" rtlCol="0">
            <a:spAutoFit/>
          </a:bodyPr>
          <a:lstStyle/>
          <a:p>
            <a:pPr>
              <a:lnSpc>
                <a:spcPct val="150000"/>
              </a:lnSpc>
            </a:pPr>
            <a:r>
              <a:rPr lang="en-US" dirty="0">
                <a:solidFill>
                  <a:schemeClr val="bg1"/>
                </a:solidFill>
                <a:latin typeface="Gotham-Book" panose="02000504050000020004" pitchFamily="2" charset="0"/>
                <a:ea typeface="Open Sans" panose="020B0606030504020204" pitchFamily="34" charset="0"/>
                <a:cs typeface="Open Sans" panose="020B0606030504020204" pitchFamily="34" charset="0"/>
              </a:rPr>
              <a:t>The following four key factors marking Jesus’ life and service can also be ours.</a:t>
            </a:r>
          </a:p>
        </p:txBody>
      </p:sp>
    </p:spTree>
    <p:extLst>
      <p:ext uri="{BB962C8B-B14F-4D97-AF65-F5344CB8AC3E}">
        <p14:creationId xmlns:p14="http://schemas.microsoft.com/office/powerpoint/2010/main" val="240345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6D406B-D238-DD4D-9EBE-4AEF7878E6C1}"/>
              </a:ext>
            </a:extLst>
          </p:cNvPr>
          <p:cNvPicPr>
            <a:picLocks noChangeAspect="1"/>
          </p:cNvPicPr>
          <p:nvPr/>
        </p:nvPicPr>
        <p:blipFill>
          <a:blip r:embed="rId2"/>
          <a:stretch>
            <a:fillRect/>
          </a:stretch>
        </p:blipFill>
        <p:spPr>
          <a:xfrm>
            <a:off x="1929247" y="0"/>
            <a:ext cx="10287000" cy="6858000"/>
          </a:xfrm>
          <a:prstGeom prst="rect">
            <a:avLst/>
          </a:prstGeom>
        </p:spPr>
      </p:pic>
      <p:sp>
        <p:nvSpPr>
          <p:cNvPr id="10" name="Rectangle 9">
            <a:extLst>
              <a:ext uri="{FF2B5EF4-FFF2-40B4-BE49-F238E27FC236}">
                <a16:creationId xmlns:a16="http://schemas.microsoft.com/office/drawing/2014/main" id="{C39CE97C-ED1E-7C4F-9D6B-4320E8CB7474}"/>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20463223-59D6-AA4D-96BB-1F43DED8BF11}"/>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243A6367-C66D-0A45-923A-C710AB2434ED}"/>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AD1EBAFD-87FF-D14A-B983-760139BB3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9" y="2185860"/>
            <a:ext cx="5407998" cy="1754326"/>
          </a:xfrm>
          <a:prstGeom prst="rect">
            <a:avLst/>
          </a:prstGeom>
          <a:noFill/>
        </p:spPr>
        <p:txBody>
          <a:bodyPr wrap="square" rtlCol="0">
            <a:spAutoFit/>
          </a:bodyPr>
          <a:lstStyle/>
          <a:p>
            <a:r>
              <a:rPr lang="en-US" sz="3600" b="1" dirty="0">
                <a:solidFill>
                  <a:schemeClr val="bg1"/>
                </a:solidFill>
                <a:latin typeface="Gotham Bold" panose="02000504050000020004" pitchFamily="2" charset="0"/>
                <a:ea typeface="Open Sans" panose="020B0606030504020204" pitchFamily="34" charset="0"/>
                <a:cs typeface="Open Sans" panose="020B0606030504020204" pitchFamily="34" charset="0"/>
              </a:rPr>
              <a:t>Divine Calling—the Christian, by identity, is called to ministry. </a:t>
            </a:r>
          </a:p>
        </p:txBody>
      </p:sp>
    </p:spTree>
    <p:extLst>
      <p:ext uri="{BB962C8B-B14F-4D97-AF65-F5344CB8AC3E}">
        <p14:creationId xmlns:p14="http://schemas.microsoft.com/office/powerpoint/2010/main" val="864124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3A993-0DFA-D64A-8CD6-6C9BA2F940DA}"/>
              </a:ext>
            </a:extLst>
          </p:cNvPr>
          <p:cNvPicPr>
            <a:picLocks noChangeAspect="1"/>
          </p:cNvPicPr>
          <p:nvPr/>
        </p:nvPicPr>
        <p:blipFill>
          <a:blip r:embed="rId2"/>
          <a:stretch>
            <a:fillRect/>
          </a:stretch>
        </p:blipFill>
        <p:spPr>
          <a:xfrm>
            <a:off x="3085610" y="-1808252"/>
            <a:ext cx="11555003" cy="8666252"/>
          </a:xfrm>
          <a:prstGeom prst="rect">
            <a:avLst/>
          </a:prstGeom>
        </p:spPr>
      </p:pic>
      <p:sp>
        <p:nvSpPr>
          <p:cNvPr id="10" name="Rectangle 9">
            <a:extLst>
              <a:ext uri="{FF2B5EF4-FFF2-40B4-BE49-F238E27FC236}">
                <a16:creationId xmlns:a16="http://schemas.microsoft.com/office/drawing/2014/main" id="{A82DF134-8959-F244-B183-D2180FB76006}"/>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85C4FD6E-4296-8C4F-B161-50AA76D21245}"/>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DCEBCFD2-F3F9-D44F-B484-00B175D60029}"/>
              </a:ext>
            </a:extLst>
          </p:cNvPr>
          <p:cNvSpPr/>
          <p:nvPr/>
        </p:nvSpPr>
        <p:spPr>
          <a:xfrm>
            <a:off x="265" y="6442931"/>
            <a:ext cx="12191735" cy="4150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2E468FA3-38CE-3343-B5BF-D79B532D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64028" y="2201492"/>
            <a:ext cx="4514147" cy="1692579"/>
          </a:xfrm>
          <a:prstGeom prst="rect">
            <a:avLst/>
          </a:prstGeom>
          <a:noFill/>
        </p:spPr>
        <p:txBody>
          <a:bodyPr wrap="square" rtlCol="0">
            <a:spAutoFit/>
          </a:bodyPr>
          <a:lstStyle/>
          <a:p>
            <a:pPr>
              <a:lnSpc>
                <a:spcPct val="150000"/>
              </a:lnSpc>
            </a:pPr>
            <a:r>
              <a:rPr lang="en-US" b="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Jesus’ life modeled this call:</a:t>
            </a:r>
            <a:r>
              <a:rPr lang="en-US" dirty="0">
                <a:solidFill>
                  <a:schemeClr val="bg1"/>
                </a:solidFill>
                <a:latin typeface="Gotham-Book" panose="02000504050000020004" pitchFamily="2" charset="0"/>
                <a:ea typeface="Open Sans" panose="020B0606030504020204" pitchFamily="34" charset="0"/>
                <a:cs typeface="Open Sans" panose="020B0606030504020204" pitchFamily="34" charset="0"/>
              </a:rPr>
              <a:t> </a:t>
            </a:r>
            <a:r>
              <a:rPr lang="en-US" i="1" dirty="0">
                <a:solidFill>
                  <a:schemeClr val="bg1"/>
                </a:solidFill>
                <a:latin typeface="Gotham-BookItalic" panose="02000504050000020004" pitchFamily="2" charset="0"/>
                <a:ea typeface="Open Sans" panose="020B0606030504020204" pitchFamily="34" charset="0"/>
                <a:cs typeface="Open Sans" panose="020B0606030504020204" pitchFamily="34" charset="0"/>
              </a:rPr>
              <a:t>The Son of Man did not come to be served, but to serve, and to give his life as a ransom for many (Matt. 20:28). </a:t>
            </a:r>
          </a:p>
        </p:txBody>
      </p:sp>
    </p:spTree>
    <p:extLst>
      <p:ext uri="{BB962C8B-B14F-4D97-AF65-F5344CB8AC3E}">
        <p14:creationId xmlns:p14="http://schemas.microsoft.com/office/powerpoint/2010/main" val="3683506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894</Words>
  <Application>Microsoft Macintosh PowerPoint</Application>
  <PresentationFormat>Widescreen</PresentationFormat>
  <Paragraphs>34</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Gotham Bold</vt:lpstr>
      <vt:lpstr>Gotham Ultra</vt:lpstr>
      <vt:lpstr>Gotham-Book</vt:lpstr>
      <vt:lpstr>Gotham-BookItalic</vt:lpstr>
      <vt:lpstr>Palatino</vt:lpstr>
      <vt:lpstr>Office Theme</vt:lpstr>
      <vt:lpstr>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Flomo, Johnetta B.</cp:lastModifiedBy>
  <cp:revision>19</cp:revision>
  <dcterms:created xsi:type="dcterms:W3CDTF">2021-01-13T18:30:48Z</dcterms:created>
  <dcterms:modified xsi:type="dcterms:W3CDTF">2021-05-04T15:44:44Z</dcterms:modified>
  <cp:category/>
</cp:coreProperties>
</file>