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72" r:id="rId10"/>
    <p:sldId id="292" r:id="rId11"/>
    <p:sldId id="293" r:id="rId12"/>
    <p:sldId id="294" r:id="rId13"/>
    <p:sldId id="295" r:id="rId14"/>
    <p:sldId id="296" r:id="rId15"/>
    <p:sldId id="273" r:id="rId16"/>
    <p:sldId id="264" r:id="rId17"/>
    <p:sldId id="274" r:id="rId18"/>
    <p:sldId id="275" r:id="rId19"/>
    <p:sldId id="265" r:id="rId20"/>
    <p:sldId id="266" r:id="rId21"/>
    <p:sldId id="267" r:id="rId22"/>
    <p:sldId id="276" r:id="rId23"/>
    <p:sldId id="277" r:id="rId24"/>
    <p:sldId id="278" r:id="rId25"/>
    <p:sldId id="279" r:id="rId26"/>
    <p:sldId id="268" r:id="rId27"/>
    <p:sldId id="280" r:id="rId28"/>
    <p:sldId id="281" r:id="rId29"/>
    <p:sldId id="282" r:id="rId30"/>
    <p:sldId id="283" r:id="rId31"/>
    <p:sldId id="269" r:id="rId32"/>
    <p:sldId id="284" r:id="rId33"/>
    <p:sldId id="285" r:id="rId34"/>
    <p:sldId id="270" r:id="rId35"/>
    <p:sldId id="286" r:id="rId36"/>
    <p:sldId id="287" r:id="rId37"/>
    <p:sldId id="288" r:id="rId38"/>
    <p:sldId id="289" r:id="rId39"/>
    <p:sldId id="291"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448"/>
    <p:restoredTop sz="94568"/>
  </p:normalViewPr>
  <p:slideViewPr>
    <p:cSldViewPr snapToGrid="0" snapToObjects="1">
      <p:cViewPr varScale="1">
        <p:scale>
          <a:sx n="17" d="100"/>
          <a:sy n="17" d="100"/>
        </p:scale>
        <p:origin x="176" y="2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Plan1!$B$1</c:f>
              <c:strCache>
                <c:ptCount val="1"/>
                <c:pt idx="0">
                  <c:v>Colunas1</c:v>
                </c:pt>
              </c:strCache>
            </c:strRef>
          </c:tx>
          <c:dPt>
            <c:idx val="0"/>
            <c:bubble3D val="0"/>
            <c:spPr>
              <a:solidFill>
                <a:srgbClr val="7FA7D3"/>
              </a:solidFill>
            </c:spPr>
            <c:extLst>
              <c:ext xmlns:c16="http://schemas.microsoft.com/office/drawing/2014/chart" uri="{C3380CC4-5D6E-409C-BE32-E72D297353CC}">
                <c16:uniqueId val="{00000001-BC10-354E-89E4-2D13C0DC4510}"/>
              </c:ext>
            </c:extLst>
          </c:dPt>
          <c:dPt>
            <c:idx val="1"/>
            <c:bubble3D val="0"/>
            <c:spPr>
              <a:solidFill>
                <a:srgbClr val="FF9999"/>
              </a:solidFill>
            </c:spPr>
            <c:extLst>
              <c:ext xmlns:c16="http://schemas.microsoft.com/office/drawing/2014/chart" uri="{C3380CC4-5D6E-409C-BE32-E72D297353CC}">
                <c16:uniqueId val="{00000003-BC10-354E-89E4-2D13C0DC4510}"/>
              </c:ext>
            </c:extLst>
          </c:dPt>
          <c:dPt>
            <c:idx val="2"/>
            <c:bubble3D val="0"/>
            <c:spPr>
              <a:solidFill>
                <a:srgbClr val="78B6A7"/>
              </a:solidFill>
            </c:spPr>
            <c:extLst>
              <c:ext xmlns:c16="http://schemas.microsoft.com/office/drawing/2014/chart" uri="{C3380CC4-5D6E-409C-BE32-E72D297353CC}">
                <c16:uniqueId val="{00000005-BC10-354E-89E4-2D13C0DC4510}"/>
              </c:ext>
            </c:extLst>
          </c:dPt>
          <c:cat>
            <c:strRef>
              <c:f>Plan1!$A$2:$A$4</c:f>
              <c:strCache>
                <c:ptCount val="3"/>
                <c:pt idx="0">
                  <c:v>1º Tri</c:v>
                </c:pt>
                <c:pt idx="1">
                  <c:v>2º Tri</c:v>
                </c:pt>
                <c:pt idx="2">
                  <c:v>3º Tri</c:v>
                </c:pt>
              </c:strCache>
            </c:strRef>
          </c:cat>
          <c:val>
            <c:numRef>
              <c:f>Plan1!$B$2:$B$4</c:f>
              <c:numCache>
                <c:formatCode>0%</c:formatCode>
                <c:ptCount val="3"/>
                <c:pt idx="0">
                  <c:v>0.2</c:v>
                </c:pt>
                <c:pt idx="1">
                  <c:v>0.2</c:v>
                </c:pt>
                <c:pt idx="2">
                  <c:v>0.6</c:v>
                </c:pt>
              </c:numCache>
            </c:numRef>
          </c:val>
          <c:extLst>
            <c:ext xmlns:c16="http://schemas.microsoft.com/office/drawing/2014/chart" uri="{C3380CC4-5D6E-409C-BE32-E72D297353CC}">
              <c16:uniqueId val="{00000006-BC10-354E-89E4-2D13C0DC451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DA058-5E9C-1243-8A3D-1B87A650499A}" type="datetimeFigureOut">
              <a:rPr lang="en-US" smtClean="0"/>
              <a:t>8/11/20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DAE56-2CEE-3A4B-915E-81D4525ABE4A}" type="slidenum">
              <a:rPr lang="en-US" smtClean="0"/>
              <a:t>‹#›</a:t>
            </a:fld>
            <a:endParaRPr lang="en-US"/>
          </a:p>
        </p:txBody>
      </p:sp>
    </p:spTree>
    <p:extLst>
      <p:ext uri="{BB962C8B-B14F-4D97-AF65-F5344CB8AC3E}">
        <p14:creationId xmlns:p14="http://schemas.microsoft.com/office/powerpoint/2010/main" val="427927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14</a:t>
            </a:fld>
            <a:endParaRPr lang="en-US"/>
          </a:p>
        </p:txBody>
      </p:sp>
    </p:spTree>
    <p:extLst>
      <p:ext uri="{BB962C8B-B14F-4D97-AF65-F5344CB8AC3E}">
        <p14:creationId xmlns:p14="http://schemas.microsoft.com/office/powerpoint/2010/main" val="56648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18</a:t>
            </a:fld>
            <a:endParaRPr lang="en-US"/>
          </a:p>
        </p:txBody>
      </p:sp>
    </p:spTree>
    <p:extLst>
      <p:ext uri="{BB962C8B-B14F-4D97-AF65-F5344CB8AC3E}">
        <p14:creationId xmlns:p14="http://schemas.microsoft.com/office/powerpoint/2010/main" val="140906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28</a:t>
            </a:fld>
            <a:endParaRPr lang="en-US"/>
          </a:p>
        </p:txBody>
      </p:sp>
    </p:spTree>
    <p:extLst>
      <p:ext uri="{BB962C8B-B14F-4D97-AF65-F5344CB8AC3E}">
        <p14:creationId xmlns:p14="http://schemas.microsoft.com/office/powerpoint/2010/main" val="2126675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29</a:t>
            </a:fld>
            <a:endParaRPr lang="en-US"/>
          </a:p>
        </p:txBody>
      </p:sp>
    </p:spTree>
    <p:extLst>
      <p:ext uri="{BB962C8B-B14F-4D97-AF65-F5344CB8AC3E}">
        <p14:creationId xmlns:p14="http://schemas.microsoft.com/office/powerpoint/2010/main" val="428748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30</a:t>
            </a:fld>
            <a:endParaRPr lang="en-US"/>
          </a:p>
        </p:txBody>
      </p:sp>
    </p:spTree>
    <p:extLst>
      <p:ext uri="{BB962C8B-B14F-4D97-AF65-F5344CB8AC3E}">
        <p14:creationId xmlns:p14="http://schemas.microsoft.com/office/powerpoint/2010/main" val="204499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23F-8B43-B446-8AF7-70DE47124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249A0-4961-944C-BC61-5B4C5613A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90B12-87B6-2D44-B251-1567ED973317}"/>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FFA39873-F89E-4841-AFAE-177AC9C79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609F2-4713-1E4C-8D46-68D1DECC1C4E}"/>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67569370"/>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D7C7-42FB-524F-90D0-67809076C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94FE8-6D53-524B-A4A2-5100F7FD2A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52144-F423-A848-A648-19B5B04BA00E}"/>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0FE378BA-918E-9740-9273-25AB75E63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78884-274B-AD4F-9EDA-9D42AB8A5AD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496592773"/>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D9B70-65F5-AF4B-93C1-F6D46E6687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94327-29EE-B346-A0DA-8C14D8A400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B5590-FCD8-274C-9762-F7408E88D4F0}"/>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D3F75B45-85E9-DC4E-BDDC-0665DCF88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1B9BC-A071-4C4E-B2A6-CC457258911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561081348"/>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FDC-7B6E-FC43-B43B-CB48FFD53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956AF-A31F-7B40-9B69-2FF6B81BF9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A1069-E474-564A-94CB-7AEE6D30F700}"/>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80D15EFA-58D2-E64A-AD22-6FEA259FA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A80E-35EB-7A44-8B75-A3B1CAEC4E35}"/>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513668683"/>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3163-D7E0-0143-9CAC-DFDFE8AA9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60A5C-332B-4545-9A7F-6E761A7F0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C6377E-DA2D-D346-B6DD-8F923DF54300}"/>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FC489E41-D618-DE48-AEA0-6B19A7084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D0D62-0F03-1644-825D-E29A45356F2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0768728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1839-0BD3-0344-9857-DD7C34274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36C20-0A3A-6A4D-8EEF-6E1EC81F5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B29E8-D346-364A-AA25-03988F40BC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D1F93-9B17-504C-B93A-06F08F1984D5}"/>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6" name="Footer Placeholder 5">
            <a:extLst>
              <a:ext uri="{FF2B5EF4-FFF2-40B4-BE49-F238E27FC236}">
                <a16:creationId xmlns:a16="http://schemas.microsoft.com/office/drawing/2014/main" id="{B934CD49-8E4C-444E-81A4-70900309E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4749F-84FC-5644-B7DB-54653ADD7DF3}"/>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274671296"/>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96D5-F359-E44D-9812-B7C607E347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02D3-2912-0D4E-BE28-0C8A4DA28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C41AAF-93E7-5146-B850-1D6BD63D80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AF94D-99B8-644D-8BDF-17845BFBE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47D1B3-A728-4446-9FAE-911B29D4EB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1B23D-43E1-C24C-994A-6B9FE958F75E}"/>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8" name="Footer Placeholder 7">
            <a:extLst>
              <a:ext uri="{FF2B5EF4-FFF2-40B4-BE49-F238E27FC236}">
                <a16:creationId xmlns:a16="http://schemas.microsoft.com/office/drawing/2014/main" id="{0B1EF423-4BDE-EF49-985E-5AC4D0077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576CD0-AB1F-3F41-B453-F58D9240739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93281068"/>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D4E6-54A6-A34A-B87F-122F677FEC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0F4B2-30F8-0849-8DAE-EED564D8CE76}"/>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4" name="Footer Placeholder 3">
            <a:extLst>
              <a:ext uri="{FF2B5EF4-FFF2-40B4-BE49-F238E27FC236}">
                <a16:creationId xmlns:a16="http://schemas.microsoft.com/office/drawing/2014/main" id="{A29A0E29-AFC5-0E40-B1CF-8FC4A19AC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EC6CF4-7569-9046-8FD2-4A9D175BA3B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985424679"/>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484F1-42AC-1C48-8B89-AC0A40D85E4E}"/>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3" name="Footer Placeholder 2">
            <a:extLst>
              <a:ext uri="{FF2B5EF4-FFF2-40B4-BE49-F238E27FC236}">
                <a16:creationId xmlns:a16="http://schemas.microsoft.com/office/drawing/2014/main" id="{846676E4-B7BA-AE47-B527-178AB82653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BB85D-602C-D744-A946-45598BA7B21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2832628283"/>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C531-568B-F14E-BFE7-D0643ED97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6F310-E6DF-F245-BD03-3C4EFC808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9828D4-7EC8-C740-9C74-FBB51ED9C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A7096-683A-5D4C-A5C1-2EBD2EB9DA16}"/>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6" name="Footer Placeholder 5">
            <a:extLst>
              <a:ext uri="{FF2B5EF4-FFF2-40B4-BE49-F238E27FC236}">
                <a16:creationId xmlns:a16="http://schemas.microsoft.com/office/drawing/2014/main" id="{9096B912-563C-EE49-81FA-7AAAFEB6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5F6DD-382C-FD41-A02B-3CAD4034AEDC}"/>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58981503"/>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4187-BAA0-E642-BA5F-8243C3F81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13472-A4B2-6547-8A2D-F3594326B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DF26F-CE8B-7D43-BA76-6157E6C5B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BA90F2-394F-3D4D-B929-31E01421D9D2}"/>
              </a:ext>
            </a:extLst>
          </p:cNvPr>
          <p:cNvSpPr>
            <a:spLocks noGrp="1"/>
          </p:cNvSpPr>
          <p:nvPr>
            <p:ph type="dt" sz="half" idx="10"/>
          </p:nvPr>
        </p:nvSpPr>
        <p:spPr/>
        <p:txBody>
          <a:bodyPr/>
          <a:lstStyle/>
          <a:p>
            <a:fld id="{C92ED51D-F650-2942-A620-F82B9613B8F5}" type="datetimeFigureOut">
              <a:rPr lang="en-US" smtClean="0"/>
              <a:t>8/11/20</a:t>
            </a:fld>
            <a:endParaRPr lang="en-US"/>
          </a:p>
        </p:txBody>
      </p:sp>
      <p:sp>
        <p:nvSpPr>
          <p:cNvPr id="6" name="Footer Placeholder 5">
            <a:extLst>
              <a:ext uri="{FF2B5EF4-FFF2-40B4-BE49-F238E27FC236}">
                <a16:creationId xmlns:a16="http://schemas.microsoft.com/office/drawing/2014/main" id="{6C3CF43A-6050-1242-96D0-9A5EAAE7C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08D43-CD21-4541-8B64-D57AAED3F5C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958713075"/>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E69FE-70EF-4B45-8FA8-00B09A404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03CCF-9654-844A-9723-60C635F68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B0133-1001-6641-BA0B-964647A1B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ED51D-F650-2942-A620-F82B9613B8F5}" type="datetimeFigureOut">
              <a:rPr lang="en-US" smtClean="0"/>
              <a:t>8/11/20</a:t>
            </a:fld>
            <a:endParaRPr lang="en-US"/>
          </a:p>
        </p:txBody>
      </p:sp>
      <p:sp>
        <p:nvSpPr>
          <p:cNvPr id="5" name="Footer Placeholder 4">
            <a:extLst>
              <a:ext uri="{FF2B5EF4-FFF2-40B4-BE49-F238E27FC236}">
                <a16:creationId xmlns:a16="http://schemas.microsoft.com/office/drawing/2014/main" id="{C4B23845-1BB7-2644-96D2-BF59B0C79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89FF4-C1CB-E34B-A941-873A307B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AAD21-7D91-AD4B-8C85-AD9F3EB355D4}" type="slidenum">
              <a:rPr lang="en-US" smtClean="0"/>
              <a:t>‹#›</a:t>
            </a:fld>
            <a:endParaRPr lang="en-US"/>
          </a:p>
        </p:txBody>
      </p:sp>
    </p:spTree>
    <p:extLst>
      <p:ext uri="{BB962C8B-B14F-4D97-AF65-F5344CB8AC3E}">
        <p14:creationId xmlns:p14="http://schemas.microsoft.com/office/powerpoint/2010/main" val="247307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843A2-AC14-9746-A197-E543402A122A}"/>
              </a:ext>
            </a:extLst>
          </p:cNvPr>
          <p:cNvPicPr>
            <a:picLocks noChangeAspect="1"/>
          </p:cNvPicPr>
          <p:nvPr/>
        </p:nvPicPr>
        <p:blipFill>
          <a:blip r:embed="rId2"/>
          <a:stretch>
            <a:fillRect/>
          </a:stretch>
        </p:blipFill>
        <p:spPr>
          <a:xfrm>
            <a:off x="0" y="0"/>
            <a:ext cx="12180231" cy="6857999"/>
          </a:xfrm>
          <a:prstGeom prst="rect">
            <a:avLst/>
          </a:prstGeom>
        </p:spPr>
      </p:pic>
      <p:sp>
        <p:nvSpPr>
          <p:cNvPr id="7" name="CaixaDeTexto 1">
            <a:extLst>
              <a:ext uri="{FF2B5EF4-FFF2-40B4-BE49-F238E27FC236}">
                <a16:creationId xmlns:a16="http://schemas.microsoft.com/office/drawing/2014/main" id="{E57CB115-80BD-614F-9020-00C532812992}"/>
              </a:ext>
            </a:extLst>
          </p:cNvPr>
          <p:cNvSpPr txBox="1"/>
          <p:nvPr/>
        </p:nvSpPr>
        <p:spPr>
          <a:xfrm>
            <a:off x="889620" y="2094608"/>
            <a:ext cx="7000314"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PROMISE DELIVERY </a:t>
            </a:r>
          </a:p>
          <a:p>
            <a:pPr defTabSz="825500" hangingPunct="0"/>
            <a:r>
              <a:rPr lang="pt-BR" sz="5400" b="1" dirty="0">
                <a:solidFill>
                  <a:schemeClr val="bg1"/>
                </a:solidFill>
                <a:latin typeface="Avenir Black" panose="02000503020000020003" pitchFamily="2" charset="0"/>
                <a:sym typeface="Helvetica Light"/>
              </a:rPr>
              <a:t>AND DISTRIBUTION</a:t>
            </a:r>
          </a:p>
        </p:txBody>
      </p:sp>
      <p:pic>
        <p:nvPicPr>
          <p:cNvPr id="8" name="Ativo 3.png" descr="Ativo 3.png">
            <a:extLst>
              <a:ext uri="{FF2B5EF4-FFF2-40B4-BE49-F238E27FC236}">
                <a16:creationId xmlns:a16="http://schemas.microsoft.com/office/drawing/2014/main" id="{DD71F01F-9FE1-FE47-9948-CCBD5C063AE9}"/>
              </a:ext>
            </a:extLst>
          </p:cNvPr>
          <p:cNvPicPr>
            <a:picLocks noChangeAspect="1"/>
          </p:cNvPicPr>
          <p:nvPr/>
        </p:nvPicPr>
        <p:blipFill>
          <a:blip r:embed="rId3"/>
          <a:stretch>
            <a:fillRect/>
          </a:stretch>
        </p:blipFill>
        <p:spPr>
          <a:xfrm>
            <a:off x="889620" y="4793803"/>
            <a:ext cx="4977243" cy="1129587"/>
          </a:xfrm>
          <a:prstGeom prst="rect">
            <a:avLst/>
          </a:prstGeom>
          <a:ln w="12700">
            <a:miter lim="400000"/>
          </a:ln>
        </p:spPr>
      </p:pic>
    </p:spTree>
    <p:extLst>
      <p:ext uri="{BB962C8B-B14F-4D97-AF65-F5344CB8AC3E}">
        <p14:creationId xmlns:p14="http://schemas.microsoft.com/office/powerpoint/2010/main" val="1868189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1" y="6621"/>
            <a:ext cx="12168470"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21137" y="1423452"/>
            <a:ext cx="4741683"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FIRST ANGELIC MESSAGE </a:t>
            </a:r>
          </a:p>
          <a:p>
            <a:pPr defTabSz="825500" hangingPunct="0"/>
            <a:r>
              <a:rPr lang="pt-BR" sz="2800" b="1" dirty="0">
                <a:solidFill>
                  <a:schemeClr val="bg1"/>
                </a:solidFill>
                <a:latin typeface="Avenir Black" panose="02000503020000020003" pitchFamily="2" charset="0"/>
                <a:sym typeface="Helvetica Light"/>
              </a:rPr>
              <a:t>AND DISTRIBUTION</a:t>
            </a:r>
          </a:p>
          <a:p>
            <a:pPr defTabSz="825500" hangingPunct="0"/>
            <a:r>
              <a:rPr lang="pt-BR" sz="2000" dirty="0">
                <a:solidFill>
                  <a:schemeClr val="bg1"/>
                </a:solidFill>
                <a:latin typeface="Avenir Roman" panose="02000503020000020003" pitchFamily="2" charset="0"/>
                <a:sym typeface="Helvetica Light"/>
              </a:rPr>
              <a:t>(Rev. 14:6)</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3113149"/>
            <a:ext cx="4284453"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“Then I saw another angel flying in the midst of heaven, having the everlasting gospel to preach to those who dwell on the earth – to </a:t>
            </a:r>
            <a:r>
              <a:rPr lang="en-US" sz="2400" b="1" dirty="0">
                <a:solidFill>
                  <a:srgbClr val="FFC000"/>
                </a:solidFill>
                <a:latin typeface="Avenir Roman" panose="02000503020000020003" pitchFamily="2" charset="0"/>
              </a:rPr>
              <a:t>every nation, tribe, tongue, and people </a:t>
            </a:r>
            <a:r>
              <a:rPr lang="en-US" sz="2400" dirty="0">
                <a:solidFill>
                  <a:schemeClr val="bg1"/>
                </a:solidFill>
                <a:latin typeface="Avenir Roman" panose="02000503020000020003" pitchFamily="2" charset="0"/>
              </a:rPr>
              <a:t>–…,” </a:t>
            </a:r>
          </a:p>
        </p:txBody>
      </p:sp>
    </p:spTree>
    <p:extLst>
      <p:ext uri="{BB962C8B-B14F-4D97-AF65-F5344CB8AC3E}">
        <p14:creationId xmlns:p14="http://schemas.microsoft.com/office/powerpoint/2010/main" val="340369408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11764" y="3310"/>
            <a:ext cx="12168470"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3" y="645159"/>
            <a:ext cx="3566682"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GOD HAS A </a:t>
            </a:r>
          </a:p>
          <a:p>
            <a:pPr defTabSz="825500" hangingPunct="0"/>
            <a:r>
              <a:rPr lang="pt-BR" sz="2800" b="1" dirty="0">
                <a:solidFill>
                  <a:schemeClr val="bg1"/>
                </a:solidFill>
                <a:latin typeface="Avenir Black" panose="02000503020000020003" pitchFamily="2" charset="0"/>
                <a:sym typeface="Helvetica Light"/>
              </a:rPr>
              <a:t>DIFFERENT VISION </a:t>
            </a:r>
          </a:p>
          <a:p>
            <a:pPr defTabSz="825500" hangingPunct="0"/>
            <a:r>
              <a:rPr lang="pt-BR" sz="2000" dirty="0">
                <a:solidFill>
                  <a:schemeClr val="bg1"/>
                </a:solidFill>
                <a:latin typeface="Avenir Roman" panose="02000503020000020003" pitchFamily="2" charset="0"/>
                <a:sym typeface="Helvetica Light"/>
              </a:rPr>
              <a:t>(Acts1:8)</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559151"/>
            <a:ext cx="4284453"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 and you shall be witnesses to Me in  </a:t>
            </a:r>
          </a:p>
          <a:p>
            <a:r>
              <a:rPr lang="en-US" sz="2400" dirty="0">
                <a:solidFill>
                  <a:schemeClr val="bg1"/>
                </a:solidFill>
                <a:latin typeface="Avenir Roman" panose="02000503020000020003" pitchFamily="2" charset="0"/>
              </a:rPr>
              <a:t>Jerusalem [A – close to me]  </a:t>
            </a:r>
          </a:p>
          <a:p>
            <a:r>
              <a:rPr lang="en-US" sz="2400" dirty="0">
                <a:solidFill>
                  <a:schemeClr val="bg1"/>
                </a:solidFill>
                <a:latin typeface="Avenir Roman" panose="02000503020000020003" pitchFamily="2" charset="0"/>
              </a:rPr>
              <a:t>and in all Judea and Samaria [B – a little more far],</a:t>
            </a:r>
          </a:p>
          <a:p>
            <a:r>
              <a:rPr lang="en-US" sz="2400" dirty="0">
                <a:solidFill>
                  <a:schemeClr val="bg1"/>
                </a:solidFill>
                <a:latin typeface="Avenir Roman" panose="02000503020000020003" pitchFamily="2" charset="0"/>
              </a:rPr>
              <a:t>and to the end of the earth [C].” Acts 1:8</a:t>
            </a:r>
          </a:p>
        </p:txBody>
      </p:sp>
    </p:spTree>
    <p:extLst>
      <p:ext uri="{BB962C8B-B14F-4D97-AF65-F5344CB8AC3E}">
        <p14:creationId xmlns:p14="http://schemas.microsoft.com/office/powerpoint/2010/main" val="40501270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5" y="0"/>
            <a:ext cx="12180229" cy="6857999"/>
          </a:xfrm>
          <a:prstGeom prst="rect">
            <a:avLst/>
          </a:prstGeom>
        </p:spPr>
      </p:pic>
      <p:sp>
        <p:nvSpPr>
          <p:cNvPr id="4" name="CaixaDeTexto 1">
            <a:extLst>
              <a:ext uri="{FF2B5EF4-FFF2-40B4-BE49-F238E27FC236}">
                <a16:creationId xmlns:a16="http://schemas.microsoft.com/office/drawing/2014/main" id="{EB860C7B-0EB5-6B45-945A-FC9DC5D339B8}"/>
              </a:ext>
            </a:extLst>
          </p:cNvPr>
          <p:cNvSpPr txBox="1"/>
          <p:nvPr/>
        </p:nvSpPr>
        <p:spPr>
          <a:xfrm>
            <a:off x="994683" y="726528"/>
            <a:ext cx="381835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PROGRESSIVE </a:t>
            </a:r>
          </a:p>
          <a:p>
            <a:pPr defTabSz="825500" hangingPunct="0"/>
            <a:r>
              <a:rPr lang="pt-BR" sz="4000" b="1" dirty="0">
                <a:solidFill>
                  <a:schemeClr val="bg1"/>
                </a:solidFill>
                <a:latin typeface="Avenir Black" panose="02000503020000020003" pitchFamily="2" charset="0"/>
                <a:sym typeface="Helvetica Light"/>
              </a:rPr>
              <a:t>ORDER</a:t>
            </a:r>
          </a:p>
        </p:txBody>
      </p:sp>
      <p:sp>
        <p:nvSpPr>
          <p:cNvPr id="5" name="CaixaDeTexto 1">
            <a:extLst>
              <a:ext uri="{FF2B5EF4-FFF2-40B4-BE49-F238E27FC236}">
                <a16:creationId xmlns:a16="http://schemas.microsoft.com/office/drawing/2014/main" id="{96C974DA-DCC3-E24F-82A8-B2718CBCC4F4}"/>
              </a:ext>
            </a:extLst>
          </p:cNvPr>
          <p:cNvSpPr txBox="1"/>
          <p:nvPr/>
        </p:nvSpPr>
        <p:spPr>
          <a:xfrm>
            <a:off x="994684" y="2350846"/>
            <a:ext cx="4438708"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Avenir Black" panose="02000503020000020003" pitchFamily="2" charset="0"/>
              </a:rPr>
              <a:t>Jerusalem</a:t>
            </a:r>
            <a:r>
              <a:rPr lang="en-US" sz="2800" b="1" dirty="0">
                <a:solidFill>
                  <a:schemeClr val="bg1"/>
                </a:solidFill>
                <a:latin typeface="Avenir Roman" panose="02000503020000020003" pitchFamily="2" charset="0"/>
              </a:rPr>
              <a:t> </a:t>
            </a:r>
          </a:p>
          <a:p>
            <a:r>
              <a:rPr lang="en-US" sz="2800" dirty="0">
                <a:solidFill>
                  <a:schemeClr val="bg1"/>
                </a:solidFill>
                <a:latin typeface="Avenir Roman" panose="02000503020000020003" pitchFamily="2" charset="0"/>
              </a:rPr>
              <a:t>local necessities</a:t>
            </a:r>
          </a:p>
          <a:p>
            <a:endParaRPr lang="en-US" sz="2800" dirty="0">
              <a:solidFill>
                <a:schemeClr val="bg1"/>
              </a:solidFill>
              <a:latin typeface="Avenir Roman" panose="02000503020000020003" pitchFamily="2" charset="0"/>
            </a:endParaRPr>
          </a:p>
          <a:p>
            <a:r>
              <a:rPr lang="en-US" sz="2800" b="1" dirty="0">
                <a:solidFill>
                  <a:schemeClr val="bg1"/>
                </a:solidFill>
                <a:latin typeface="Avenir Black" panose="02000503020000020003" pitchFamily="2" charset="0"/>
              </a:rPr>
              <a:t>Judea and Samaria </a:t>
            </a:r>
            <a:r>
              <a:rPr lang="en-US" sz="2800" dirty="0">
                <a:solidFill>
                  <a:schemeClr val="bg1"/>
                </a:solidFill>
                <a:latin typeface="Avenir Roman" panose="02000503020000020003" pitchFamily="2" charset="0"/>
              </a:rPr>
              <a:t>regional necessities</a:t>
            </a:r>
          </a:p>
          <a:p>
            <a:endParaRPr lang="en-US" sz="2800" dirty="0">
              <a:solidFill>
                <a:schemeClr val="bg1"/>
              </a:solidFill>
              <a:latin typeface="Avenir Roman" panose="02000503020000020003" pitchFamily="2" charset="0"/>
            </a:endParaRPr>
          </a:p>
          <a:p>
            <a:r>
              <a:rPr lang="en-US" sz="2800" b="1" dirty="0">
                <a:solidFill>
                  <a:schemeClr val="bg1"/>
                </a:solidFill>
                <a:latin typeface="Avenir Black" panose="02000503020000020003" pitchFamily="2" charset="0"/>
              </a:rPr>
              <a:t>To the ends of the earth </a:t>
            </a:r>
            <a:r>
              <a:rPr lang="en-US" sz="2800" dirty="0">
                <a:solidFill>
                  <a:schemeClr val="bg1"/>
                </a:solidFill>
                <a:latin typeface="Avenir Roman" panose="02000503020000020003" pitchFamily="2" charset="0"/>
              </a:rPr>
              <a:t>world necessities</a:t>
            </a:r>
          </a:p>
        </p:txBody>
      </p:sp>
    </p:spTree>
    <p:extLst>
      <p:ext uri="{BB962C8B-B14F-4D97-AF65-F5344CB8AC3E}">
        <p14:creationId xmlns:p14="http://schemas.microsoft.com/office/powerpoint/2010/main" val="7643285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11763" y="3310"/>
            <a:ext cx="12168472" cy="6851378"/>
          </a:xfrm>
          <a:prstGeom prst="rect">
            <a:avLst/>
          </a:prstGeom>
        </p:spPr>
      </p:pic>
      <p:sp>
        <p:nvSpPr>
          <p:cNvPr id="4" name="CaixaDeTexto 1">
            <a:extLst>
              <a:ext uri="{FF2B5EF4-FFF2-40B4-BE49-F238E27FC236}">
                <a16:creationId xmlns:a16="http://schemas.microsoft.com/office/drawing/2014/main" id="{EB860C7B-0EB5-6B45-945A-FC9DC5D339B8}"/>
              </a:ext>
            </a:extLst>
          </p:cNvPr>
          <p:cNvSpPr txBox="1"/>
          <p:nvPr/>
        </p:nvSpPr>
        <p:spPr>
          <a:xfrm>
            <a:off x="994683" y="726528"/>
            <a:ext cx="381835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PROGRESSIVE </a:t>
            </a:r>
          </a:p>
          <a:p>
            <a:pPr defTabSz="825500" hangingPunct="0"/>
            <a:r>
              <a:rPr lang="pt-BR" sz="4000" b="1" dirty="0">
                <a:solidFill>
                  <a:schemeClr val="bg1"/>
                </a:solidFill>
                <a:latin typeface="Avenir Black" panose="02000503020000020003" pitchFamily="2" charset="0"/>
                <a:sym typeface="Helvetica Light"/>
              </a:rPr>
              <a:t>ORDER</a:t>
            </a:r>
          </a:p>
        </p:txBody>
      </p:sp>
      <p:sp>
        <p:nvSpPr>
          <p:cNvPr id="5" name="CaixaDeTexto 1">
            <a:extLst>
              <a:ext uri="{FF2B5EF4-FFF2-40B4-BE49-F238E27FC236}">
                <a16:creationId xmlns:a16="http://schemas.microsoft.com/office/drawing/2014/main" id="{96C974DA-DCC3-E24F-82A8-B2718CBCC4F4}"/>
              </a:ext>
            </a:extLst>
          </p:cNvPr>
          <p:cNvSpPr txBox="1"/>
          <p:nvPr/>
        </p:nvSpPr>
        <p:spPr>
          <a:xfrm>
            <a:off x="994683" y="2350844"/>
            <a:ext cx="5467077"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Avenir Black" panose="02000503020000020003" pitchFamily="2" charset="0"/>
              </a:rPr>
              <a:t>Exactly what the </a:t>
            </a:r>
            <a:r>
              <a:rPr lang="en-US" sz="2800" b="1" dirty="0">
                <a:solidFill>
                  <a:srgbClr val="FFC000"/>
                </a:solidFill>
                <a:latin typeface="Avenir Black" panose="02000503020000020003" pitchFamily="2" charset="0"/>
              </a:rPr>
              <a:t>Combined Offering Plan </a:t>
            </a:r>
            <a:r>
              <a:rPr lang="en-US" sz="2800" dirty="0">
                <a:solidFill>
                  <a:schemeClr val="bg1"/>
                </a:solidFill>
                <a:latin typeface="Avenir Black" panose="02000503020000020003" pitchFamily="2" charset="0"/>
              </a:rPr>
              <a:t>suggests</a:t>
            </a:r>
            <a:r>
              <a:rPr lang="en-US" sz="2800" b="1" dirty="0">
                <a:solidFill>
                  <a:schemeClr val="bg1"/>
                </a:solidFill>
                <a:latin typeface="Avenir Black" panose="02000503020000020003" pitchFamily="2" charset="0"/>
              </a:rPr>
              <a:t>:</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50-60% - Jerusalem (local church’s mission)</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20-30% - Judea and Samaria (regional mission)</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20% - The ends of the world (world mission)</a:t>
            </a:r>
          </a:p>
        </p:txBody>
      </p:sp>
    </p:spTree>
    <p:extLst>
      <p:ext uri="{BB962C8B-B14F-4D97-AF65-F5344CB8AC3E}">
        <p14:creationId xmlns:p14="http://schemas.microsoft.com/office/powerpoint/2010/main" val="153547342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3"/>
          <a:stretch>
            <a:fillRect/>
          </a:stretch>
        </p:blipFill>
        <p:spPr>
          <a:xfrm>
            <a:off x="11764" y="3310"/>
            <a:ext cx="12168470"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3" y="659139"/>
            <a:ext cx="4204677"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3600" b="1" dirty="0">
                <a:solidFill>
                  <a:schemeClr val="bg1"/>
                </a:solidFill>
                <a:latin typeface="Avenir Black" panose="02000503020000020003" pitchFamily="2" charset="0"/>
                <a:sym typeface="Helvetica Light"/>
              </a:rPr>
              <a:t>JOHNS FORESEES</a:t>
            </a:r>
            <a:br>
              <a:rPr lang="pt-BR" sz="3600" b="1" dirty="0">
                <a:solidFill>
                  <a:schemeClr val="bg1"/>
                </a:solidFill>
                <a:latin typeface="Avenir Black" panose="02000503020000020003" pitchFamily="2" charset="0"/>
                <a:sym typeface="Helvetica Light"/>
              </a:rPr>
            </a:br>
            <a:r>
              <a:rPr lang="pt-BR" sz="3600" b="1" dirty="0">
                <a:solidFill>
                  <a:schemeClr val="bg1"/>
                </a:solidFill>
                <a:latin typeface="Avenir Black" panose="02000503020000020003" pitchFamily="2" charset="0"/>
                <a:sym typeface="Helvetica Light"/>
              </a:rPr>
              <a:t>THE RESULT...</a:t>
            </a:r>
          </a:p>
          <a:p>
            <a:pPr defTabSz="825500" hangingPunct="0"/>
            <a:r>
              <a:rPr lang="pt-BR" sz="2800" dirty="0">
                <a:solidFill>
                  <a:schemeClr val="bg1"/>
                </a:solidFill>
                <a:latin typeface="Avenir Roman" panose="02000503020000020003" pitchFamily="2" charset="0"/>
                <a:sym typeface="Helvetica Light"/>
              </a:rPr>
              <a:t>(Rev. 7:9)</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743817"/>
            <a:ext cx="4284453"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“After these things I looked, and behold, a </a:t>
            </a:r>
            <a:r>
              <a:rPr lang="en-US" sz="2400" b="1" dirty="0">
                <a:solidFill>
                  <a:srgbClr val="FFC000"/>
                </a:solidFill>
                <a:latin typeface="Avenir Roman" panose="02000503020000020003" pitchFamily="2" charset="0"/>
              </a:rPr>
              <a:t>great multitude </a:t>
            </a:r>
            <a:r>
              <a:rPr lang="en-US" sz="2400" dirty="0">
                <a:solidFill>
                  <a:schemeClr val="bg1"/>
                </a:solidFill>
                <a:latin typeface="Avenir Roman" panose="02000503020000020003" pitchFamily="2" charset="0"/>
              </a:rPr>
              <a:t>which </a:t>
            </a:r>
            <a:r>
              <a:rPr lang="en-US" sz="2400" b="1" dirty="0">
                <a:solidFill>
                  <a:srgbClr val="FFC000"/>
                </a:solidFill>
                <a:latin typeface="Avenir Roman" panose="02000503020000020003" pitchFamily="2" charset="0"/>
              </a:rPr>
              <a:t>no one could number</a:t>
            </a:r>
            <a:r>
              <a:rPr lang="en-US" sz="2400" dirty="0">
                <a:solidFill>
                  <a:schemeClr val="bg1"/>
                </a:solidFill>
                <a:latin typeface="Avenir Roman" panose="02000503020000020003" pitchFamily="2" charset="0"/>
              </a:rPr>
              <a:t>, of </a:t>
            </a:r>
            <a:r>
              <a:rPr lang="en-US" sz="2400" b="1" dirty="0">
                <a:solidFill>
                  <a:srgbClr val="FFC000"/>
                </a:solidFill>
                <a:latin typeface="Avenir Roman" panose="02000503020000020003" pitchFamily="2" charset="0"/>
              </a:rPr>
              <a:t>all nations</a:t>
            </a:r>
            <a:r>
              <a:rPr lang="en-US" sz="2400" dirty="0">
                <a:solidFill>
                  <a:schemeClr val="bg1"/>
                </a:solidFill>
                <a:latin typeface="Avenir Roman" panose="02000503020000020003" pitchFamily="2" charset="0"/>
              </a:rPr>
              <a:t>, </a:t>
            </a:r>
            <a:r>
              <a:rPr lang="en-US" sz="2400" b="1" dirty="0">
                <a:solidFill>
                  <a:srgbClr val="FFC000"/>
                </a:solidFill>
                <a:latin typeface="Avenir Roman" panose="02000503020000020003" pitchFamily="2" charset="0"/>
              </a:rPr>
              <a:t>tribes</a:t>
            </a:r>
            <a:r>
              <a:rPr lang="en-US" sz="2400" dirty="0">
                <a:solidFill>
                  <a:schemeClr val="bg1"/>
                </a:solidFill>
                <a:latin typeface="Avenir Roman" panose="02000503020000020003" pitchFamily="2" charset="0"/>
              </a:rPr>
              <a:t>, </a:t>
            </a:r>
            <a:r>
              <a:rPr lang="en-US" sz="2400" b="1" dirty="0">
                <a:solidFill>
                  <a:srgbClr val="FFC000"/>
                </a:solidFill>
                <a:latin typeface="Avenir Roman" panose="02000503020000020003" pitchFamily="2" charset="0"/>
              </a:rPr>
              <a:t>peoples</a:t>
            </a:r>
            <a:r>
              <a:rPr lang="en-US" sz="2400" dirty="0">
                <a:solidFill>
                  <a:schemeClr val="bg1"/>
                </a:solidFill>
                <a:latin typeface="Avenir Roman" panose="02000503020000020003" pitchFamily="2" charset="0"/>
              </a:rPr>
              <a:t>, and </a:t>
            </a:r>
            <a:r>
              <a:rPr lang="en-US" sz="2400" b="1" dirty="0">
                <a:solidFill>
                  <a:srgbClr val="FFC000"/>
                </a:solidFill>
                <a:latin typeface="Avenir Roman" panose="02000503020000020003" pitchFamily="2" charset="0"/>
              </a:rPr>
              <a:t>tongues</a:t>
            </a:r>
            <a:r>
              <a:rPr lang="en-US" sz="2400" dirty="0">
                <a:solidFill>
                  <a:schemeClr val="bg1"/>
                </a:solidFill>
                <a:latin typeface="Avenir Roman" panose="02000503020000020003" pitchFamily="2" charset="0"/>
              </a:rPr>
              <a:t>, standing before the throne and before the Lamb, clothed with white robes, with palm branches in their hands,” </a:t>
            </a:r>
          </a:p>
        </p:txBody>
      </p:sp>
    </p:spTree>
    <p:extLst>
      <p:ext uri="{BB962C8B-B14F-4D97-AF65-F5344CB8AC3E}">
        <p14:creationId xmlns:p14="http://schemas.microsoft.com/office/powerpoint/2010/main" val="126704865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11763" y="3310"/>
            <a:ext cx="12168472"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3" y="645159"/>
            <a:ext cx="3566682"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GOD HAS A </a:t>
            </a:r>
          </a:p>
          <a:p>
            <a:pPr defTabSz="825500" hangingPunct="0"/>
            <a:r>
              <a:rPr lang="pt-BR" sz="2800" b="1" dirty="0">
                <a:solidFill>
                  <a:schemeClr val="bg1"/>
                </a:solidFill>
                <a:latin typeface="Avenir Black" panose="02000503020000020003" pitchFamily="2" charset="0"/>
                <a:sym typeface="Helvetica Light"/>
              </a:rPr>
              <a:t>DIFFERENT VISION </a:t>
            </a:r>
          </a:p>
          <a:p>
            <a:pPr defTabSz="825500" hangingPunct="0"/>
            <a:r>
              <a:rPr lang="pt-BR" sz="2000" dirty="0">
                <a:solidFill>
                  <a:schemeClr val="bg1"/>
                </a:solidFill>
                <a:latin typeface="Avenir Roman" panose="02000503020000020003" pitchFamily="2" charset="0"/>
                <a:sym typeface="Helvetica Light"/>
              </a:rPr>
              <a:t>(Acts1:8)</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559151"/>
            <a:ext cx="4284453"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 and you shall be witnesses to Me in  </a:t>
            </a:r>
          </a:p>
          <a:p>
            <a:r>
              <a:rPr lang="en-US" sz="2400" dirty="0">
                <a:solidFill>
                  <a:schemeClr val="bg1"/>
                </a:solidFill>
                <a:latin typeface="Avenir Roman" panose="02000503020000020003" pitchFamily="2" charset="0"/>
              </a:rPr>
              <a:t>Jerusalem [A – close to me]  </a:t>
            </a:r>
          </a:p>
          <a:p>
            <a:r>
              <a:rPr lang="en-US" sz="2400" dirty="0">
                <a:solidFill>
                  <a:schemeClr val="bg1"/>
                </a:solidFill>
                <a:latin typeface="Avenir Roman" panose="02000503020000020003" pitchFamily="2" charset="0"/>
              </a:rPr>
              <a:t>and in all Judea and Samaria [B – a little more far],</a:t>
            </a:r>
          </a:p>
          <a:p>
            <a:r>
              <a:rPr lang="en-US" sz="2400" dirty="0">
                <a:solidFill>
                  <a:schemeClr val="bg1"/>
                </a:solidFill>
                <a:latin typeface="Avenir Roman" panose="02000503020000020003" pitchFamily="2" charset="0"/>
              </a:rPr>
              <a:t>and to the end of the earth [C].” Acts 1:8</a:t>
            </a:r>
          </a:p>
        </p:txBody>
      </p:sp>
    </p:spTree>
    <p:extLst>
      <p:ext uri="{BB962C8B-B14F-4D97-AF65-F5344CB8AC3E}">
        <p14:creationId xmlns:p14="http://schemas.microsoft.com/office/powerpoint/2010/main" val="21293188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EB860C7B-0EB5-6B45-945A-FC9DC5D339B8}"/>
              </a:ext>
            </a:extLst>
          </p:cNvPr>
          <p:cNvSpPr txBox="1"/>
          <p:nvPr/>
        </p:nvSpPr>
        <p:spPr>
          <a:xfrm>
            <a:off x="994683" y="726528"/>
            <a:ext cx="381835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PROGRESSIVE </a:t>
            </a:r>
          </a:p>
          <a:p>
            <a:pPr defTabSz="825500" hangingPunct="0"/>
            <a:r>
              <a:rPr lang="pt-BR" sz="4000" b="1" dirty="0">
                <a:solidFill>
                  <a:schemeClr val="bg1"/>
                </a:solidFill>
                <a:latin typeface="Avenir Black" panose="02000503020000020003" pitchFamily="2" charset="0"/>
                <a:sym typeface="Helvetica Light"/>
              </a:rPr>
              <a:t>ORDER</a:t>
            </a:r>
          </a:p>
        </p:txBody>
      </p:sp>
      <p:sp>
        <p:nvSpPr>
          <p:cNvPr id="5" name="CaixaDeTexto 1">
            <a:extLst>
              <a:ext uri="{FF2B5EF4-FFF2-40B4-BE49-F238E27FC236}">
                <a16:creationId xmlns:a16="http://schemas.microsoft.com/office/drawing/2014/main" id="{96C974DA-DCC3-E24F-82A8-B2718CBCC4F4}"/>
              </a:ext>
            </a:extLst>
          </p:cNvPr>
          <p:cNvSpPr txBox="1"/>
          <p:nvPr/>
        </p:nvSpPr>
        <p:spPr>
          <a:xfrm>
            <a:off x="994684" y="2350846"/>
            <a:ext cx="4438708"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Avenir Black" panose="02000503020000020003" pitchFamily="2" charset="0"/>
              </a:rPr>
              <a:t>Jerusalem</a:t>
            </a:r>
            <a:r>
              <a:rPr lang="en-US" sz="2800" b="1" dirty="0">
                <a:solidFill>
                  <a:schemeClr val="bg1"/>
                </a:solidFill>
                <a:latin typeface="Avenir Roman" panose="02000503020000020003" pitchFamily="2" charset="0"/>
              </a:rPr>
              <a:t> </a:t>
            </a:r>
          </a:p>
          <a:p>
            <a:r>
              <a:rPr lang="en-US" sz="2800" dirty="0">
                <a:solidFill>
                  <a:schemeClr val="bg1"/>
                </a:solidFill>
                <a:latin typeface="Avenir Roman" panose="02000503020000020003" pitchFamily="2" charset="0"/>
              </a:rPr>
              <a:t>local necessities</a:t>
            </a:r>
          </a:p>
          <a:p>
            <a:endParaRPr lang="en-US" sz="2800" dirty="0">
              <a:solidFill>
                <a:schemeClr val="bg1"/>
              </a:solidFill>
              <a:latin typeface="Avenir Roman" panose="02000503020000020003" pitchFamily="2" charset="0"/>
            </a:endParaRPr>
          </a:p>
          <a:p>
            <a:r>
              <a:rPr lang="en-US" sz="2800" b="1" dirty="0">
                <a:solidFill>
                  <a:schemeClr val="bg1"/>
                </a:solidFill>
                <a:latin typeface="Avenir Black" panose="02000503020000020003" pitchFamily="2" charset="0"/>
              </a:rPr>
              <a:t>Judea and Samaria </a:t>
            </a:r>
            <a:r>
              <a:rPr lang="en-US" sz="2800" dirty="0">
                <a:solidFill>
                  <a:schemeClr val="bg1"/>
                </a:solidFill>
                <a:latin typeface="Avenir Roman" panose="02000503020000020003" pitchFamily="2" charset="0"/>
              </a:rPr>
              <a:t>regional necessities</a:t>
            </a:r>
          </a:p>
          <a:p>
            <a:endParaRPr lang="en-US" sz="2800" dirty="0">
              <a:solidFill>
                <a:schemeClr val="bg1"/>
              </a:solidFill>
              <a:latin typeface="Avenir Roman" panose="02000503020000020003" pitchFamily="2" charset="0"/>
            </a:endParaRPr>
          </a:p>
          <a:p>
            <a:r>
              <a:rPr lang="en-US" sz="2800" b="1" dirty="0">
                <a:solidFill>
                  <a:schemeClr val="bg1"/>
                </a:solidFill>
                <a:latin typeface="Avenir Black" panose="02000503020000020003" pitchFamily="2" charset="0"/>
              </a:rPr>
              <a:t>To the ends of the earth </a:t>
            </a:r>
            <a:r>
              <a:rPr lang="en-US" sz="2800" dirty="0">
                <a:solidFill>
                  <a:schemeClr val="bg1"/>
                </a:solidFill>
                <a:latin typeface="Avenir Roman" panose="02000503020000020003" pitchFamily="2" charset="0"/>
              </a:rPr>
              <a:t>world necessities</a:t>
            </a:r>
          </a:p>
        </p:txBody>
      </p:sp>
    </p:spTree>
    <p:extLst>
      <p:ext uri="{BB962C8B-B14F-4D97-AF65-F5344CB8AC3E}">
        <p14:creationId xmlns:p14="http://schemas.microsoft.com/office/powerpoint/2010/main" val="1391131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11763" y="3310"/>
            <a:ext cx="12168472" cy="6851379"/>
          </a:xfrm>
          <a:prstGeom prst="rect">
            <a:avLst/>
          </a:prstGeom>
        </p:spPr>
      </p:pic>
      <p:sp>
        <p:nvSpPr>
          <p:cNvPr id="4" name="CaixaDeTexto 1">
            <a:extLst>
              <a:ext uri="{FF2B5EF4-FFF2-40B4-BE49-F238E27FC236}">
                <a16:creationId xmlns:a16="http://schemas.microsoft.com/office/drawing/2014/main" id="{EB860C7B-0EB5-6B45-945A-FC9DC5D339B8}"/>
              </a:ext>
            </a:extLst>
          </p:cNvPr>
          <p:cNvSpPr txBox="1"/>
          <p:nvPr/>
        </p:nvSpPr>
        <p:spPr>
          <a:xfrm>
            <a:off x="994683" y="726528"/>
            <a:ext cx="381835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PROGRESSIVE </a:t>
            </a:r>
          </a:p>
          <a:p>
            <a:pPr defTabSz="825500" hangingPunct="0"/>
            <a:r>
              <a:rPr lang="pt-BR" sz="4000" b="1" dirty="0">
                <a:solidFill>
                  <a:schemeClr val="bg1"/>
                </a:solidFill>
                <a:latin typeface="Avenir Black" panose="02000503020000020003" pitchFamily="2" charset="0"/>
                <a:sym typeface="Helvetica Light"/>
              </a:rPr>
              <a:t>ORDER</a:t>
            </a:r>
          </a:p>
        </p:txBody>
      </p:sp>
      <p:sp>
        <p:nvSpPr>
          <p:cNvPr id="5" name="CaixaDeTexto 1">
            <a:extLst>
              <a:ext uri="{FF2B5EF4-FFF2-40B4-BE49-F238E27FC236}">
                <a16:creationId xmlns:a16="http://schemas.microsoft.com/office/drawing/2014/main" id="{96C974DA-DCC3-E24F-82A8-B2718CBCC4F4}"/>
              </a:ext>
            </a:extLst>
          </p:cNvPr>
          <p:cNvSpPr txBox="1"/>
          <p:nvPr/>
        </p:nvSpPr>
        <p:spPr>
          <a:xfrm>
            <a:off x="994683" y="2350844"/>
            <a:ext cx="5467077"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Avenir Black" panose="02000503020000020003" pitchFamily="2" charset="0"/>
              </a:rPr>
              <a:t>Exactly what the </a:t>
            </a:r>
            <a:r>
              <a:rPr lang="en-US" sz="2800" b="1" dirty="0">
                <a:solidFill>
                  <a:srgbClr val="FFC000"/>
                </a:solidFill>
                <a:latin typeface="Avenir Black" panose="02000503020000020003" pitchFamily="2" charset="0"/>
              </a:rPr>
              <a:t>Combined Offering Plan </a:t>
            </a:r>
            <a:r>
              <a:rPr lang="en-US" sz="2800" dirty="0">
                <a:solidFill>
                  <a:schemeClr val="bg1"/>
                </a:solidFill>
                <a:latin typeface="Avenir Black" panose="02000503020000020003" pitchFamily="2" charset="0"/>
              </a:rPr>
              <a:t>suggests</a:t>
            </a:r>
            <a:r>
              <a:rPr lang="en-US" sz="2800" b="1" dirty="0">
                <a:solidFill>
                  <a:schemeClr val="bg1"/>
                </a:solidFill>
                <a:latin typeface="Avenir Black" panose="02000503020000020003" pitchFamily="2" charset="0"/>
              </a:rPr>
              <a:t>:</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50-60% - Jerusalem (local church’s mission)</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20-30% - Judea and Samaria (regional mission)</a:t>
            </a:r>
          </a:p>
          <a:p>
            <a:pPr marL="457200" indent="-457200">
              <a:buFont typeface="Arial" panose="020B0604020202020204" pitchFamily="34" charset="0"/>
              <a:buChar char="•"/>
            </a:pPr>
            <a:r>
              <a:rPr lang="en-US" sz="2800" dirty="0">
                <a:solidFill>
                  <a:schemeClr val="bg1"/>
                </a:solidFill>
                <a:latin typeface="Avenir Roman" panose="02000503020000020003" pitchFamily="2" charset="0"/>
              </a:rPr>
              <a:t>20% - The ends of the world (world mission)</a:t>
            </a:r>
          </a:p>
        </p:txBody>
      </p:sp>
    </p:spTree>
    <p:extLst>
      <p:ext uri="{BB962C8B-B14F-4D97-AF65-F5344CB8AC3E}">
        <p14:creationId xmlns:p14="http://schemas.microsoft.com/office/powerpoint/2010/main" val="32733872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3"/>
          <a:stretch>
            <a:fillRect/>
          </a:stretch>
        </p:blipFill>
        <p:spPr>
          <a:xfrm>
            <a:off x="11763" y="3310"/>
            <a:ext cx="12168472"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3" y="659139"/>
            <a:ext cx="3940181"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3600" b="1" dirty="0">
                <a:solidFill>
                  <a:schemeClr val="bg1"/>
                </a:solidFill>
                <a:latin typeface="Avenir Black" panose="02000503020000020003" pitchFamily="2" charset="0"/>
                <a:sym typeface="Helvetica Light"/>
              </a:rPr>
              <a:t>JOHN FORESEES</a:t>
            </a:r>
            <a:br>
              <a:rPr lang="pt-BR" sz="3600" b="1" dirty="0">
                <a:solidFill>
                  <a:schemeClr val="bg1"/>
                </a:solidFill>
                <a:latin typeface="Avenir Black" panose="02000503020000020003" pitchFamily="2" charset="0"/>
                <a:sym typeface="Helvetica Light"/>
              </a:rPr>
            </a:br>
            <a:r>
              <a:rPr lang="pt-BR" sz="3600" b="1" dirty="0">
                <a:solidFill>
                  <a:schemeClr val="bg1"/>
                </a:solidFill>
                <a:latin typeface="Avenir Black" panose="02000503020000020003" pitchFamily="2" charset="0"/>
                <a:sym typeface="Helvetica Light"/>
              </a:rPr>
              <a:t>THE RESULT...</a:t>
            </a:r>
          </a:p>
          <a:p>
            <a:pPr defTabSz="825500" hangingPunct="0"/>
            <a:r>
              <a:rPr lang="pt-BR" sz="2800" dirty="0">
                <a:solidFill>
                  <a:schemeClr val="bg1"/>
                </a:solidFill>
                <a:latin typeface="Avenir Roman" panose="02000503020000020003" pitchFamily="2" charset="0"/>
                <a:sym typeface="Helvetica Light"/>
              </a:rPr>
              <a:t>(Rev. 7:9)</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743817"/>
            <a:ext cx="4284453"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“After these things I looked, and behold, a </a:t>
            </a:r>
            <a:r>
              <a:rPr lang="en-US" sz="2400" b="1" dirty="0">
                <a:solidFill>
                  <a:srgbClr val="FFC000"/>
                </a:solidFill>
                <a:latin typeface="Avenir Roman" panose="02000503020000020003" pitchFamily="2" charset="0"/>
              </a:rPr>
              <a:t>great multitude </a:t>
            </a:r>
            <a:r>
              <a:rPr lang="en-US" sz="2400" dirty="0">
                <a:solidFill>
                  <a:schemeClr val="bg1"/>
                </a:solidFill>
                <a:latin typeface="Avenir Roman" panose="02000503020000020003" pitchFamily="2" charset="0"/>
              </a:rPr>
              <a:t>which </a:t>
            </a:r>
            <a:r>
              <a:rPr lang="en-US" sz="2400" b="1" dirty="0">
                <a:solidFill>
                  <a:srgbClr val="FFC000"/>
                </a:solidFill>
                <a:latin typeface="Avenir Roman" panose="02000503020000020003" pitchFamily="2" charset="0"/>
              </a:rPr>
              <a:t>no one could number</a:t>
            </a:r>
            <a:r>
              <a:rPr lang="en-US" sz="2400" dirty="0">
                <a:solidFill>
                  <a:schemeClr val="bg1"/>
                </a:solidFill>
                <a:latin typeface="Avenir Roman" panose="02000503020000020003" pitchFamily="2" charset="0"/>
              </a:rPr>
              <a:t>, of </a:t>
            </a:r>
            <a:r>
              <a:rPr lang="en-US" sz="2400" b="1" dirty="0">
                <a:solidFill>
                  <a:srgbClr val="FFC000"/>
                </a:solidFill>
                <a:latin typeface="Avenir Roman" panose="02000503020000020003" pitchFamily="2" charset="0"/>
              </a:rPr>
              <a:t>all nations</a:t>
            </a:r>
            <a:r>
              <a:rPr lang="en-US" sz="2400" dirty="0">
                <a:solidFill>
                  <a:schemeClr val="bg1"/>
                </a:solidFill>
                <a:latin typeface="Avenir Roman" panose="02000503020000020003" pitchFamily="2" charset="0"/>
              </a:rPr>
              <a:t>, </a:t>
            </a:r>
            <a:r>
              <a:rPr lang="en-US" sz="2400" b="1" dirty="0">
                <a:solidFill>
                  <a:srgbClr val="FFC000"/>
                </a:solidFill>
                <a:latin typeface="Avenir Roman" panose="02000503020000020003" pitchFamily="2" charset="0"/>
              </a:rPr>
              <a:t>tribes</a:t>
            </a:r>
            <a:r>
              <a:rPr lang="en-US" sz="2400" dirty="0">
                <a:solidFill>
                  <a:schemeClr val="bg1"/>
                </a:solidFill>
                <a:latin typeface="Avenir Roman" panose="02000503020000020003" pitchFamily="2" charset="0"/>
              </a:rPr>
              <a:t>, </a:t>
            </a:r>
            <a:r>
              <a:rPr lang="en-US" sz="2400" b="1" dirty="0">
                <a:solidFill>
                  <a:srgbClr val="FFC000"/>
                </a:solidFill>
                <a:latin typeface="Avenir Roman" panose="02000503020000020003" pitchFamily="2" charset="0"/>
              </a:rPr>
              <a:t>peoples</a:t>
            </a:r>
            <a:r>
              <a:rPr lang="en-US" sz="2400" dirty="0">
                <a:solidFill>
                  <a:schemeClr val="bg1"/>
                </a:solidFill>
                <a:latin typeface="Avenir Roman" panose="02000503020000020003" pitchFamily="2" charset="0"/>
              </a:rPr>
              <a:t>, and </a:t>
            </a:r>
            <a:r>
              <a:rPr lang="en-US" sz="2400" b="1" dirty="0">
                <a:solidFill>
                  <a:srgbClr val="FFC000"/>
                </a:solidFill>
                <a:latin typeface="Avenir Roman" panose="02000503020000020003" pitchFamily="2" charset="0"/>
              </a:rPr>
              <a:t>tongues</a:t>
            </a:r>
            <a:r>
              <a:rPr lang="en-US" sz="2400" dirty="0">
                <a:solidFill>
                  <a:schemeClr val="bg1"/>
                </a:solidFill>
                <a:latin typeface="Avenir Roman" panose="02000503020000020003" pitchFamily="2" charset="0"/>
              </a:rPr>
              <a:t>, standing before the throne and before the Lamb, clothed with white robes, with palm branches in their hands,” </a:t>
            </a:r>
          </a:p>
        </p:txBody>
      </p:sp>
    </p:spTree>
    <p:extLst>
      <p:ext uri="{BB962C8B-B14F-4D97-AF65-F5344CB8AC3E}">
        <p14:creationId xmlns:p14="http://schemas.microsoft.com/office/powerpoint/2010/main" val="384575006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6EC07-D28A-E243-9328-38D8629C6ED9}"/>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0EF12456-F51E-7C43-9118-C69C4DB7B79C}"/>
              </a:ext>
            </a:extLst>
          </p:cNvPr>
          <p:cNvSpPr txBox="1"/>
          <p:nvPr/>
        </p:nvSpPr>
        <p:spPr>
          <a:xfrm>
            <a:off x="994683" y="604608"/>
            <a:ext cx="66700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THE ADVENTIST CHURCH </a:t>
            </a:r>
          </a:p>
          <a:p>
            <a:pPr defTabSz="825500" hangingPunct="0"/>
            <a:r>
              <a:rPr lang="pt-BR" sz="4000" b="1" dirty="0">
                <a:solidFill>
                  <a:schemeClr val="bg1"/>
                </a:solidFill>
                <a:latin typeface="Avenir Black" panose="02000503020000020003" pitchFamily="2" charset="0"/>
                <a:sym typeface="Helvetica Light"/>
              </a:rPr>
              <a:t>IN THE WORLD (</a:t>
            </a:r>
            <a:r>
              <a:rPr lang="pt-BR" sz="4000" b="1" dirty="0" err="1">
                <a:solidFill>
                  <a:schemeClr val="bg1"/>
                </a:solidFill>
                <a:latin typeface="Avenir Black" panose="02000503020000020003" pitchFamily="2" charset="0"/>
                <a:sym typeface="Helvetica Light"/>
              </a:rPr>
              <a:t>Jun</a:t>
            </a:r>
            <a:r>
              <a:rPr lang="pt-BR" sz="4000" b="1" dirty="0">
                <a:solidFill>
                  <a:schemeClr val="bg1"/>
                </a:solidFill>
                <a:latin typeface="Avenir Black" panose="02000503020000020003" pitchFamily="2" charset="0"/>
                <a:sym typeface="Helvetica Light"/>
              </a:rPr>
              <a:t>/2018)</a:t>
            </a:r>
          </a:p>
        </p:txBody>
      </p:sp>
      <p:sp>
        <p:nvSpPr>
          <p:cNvPr id="5" name="CaixaDeTexto 1">
            <a:extLst>
              <a:ext uri="{FF2B5EF4-FFF2-40B4-BE49-F238E27FC236}">
                <a16:creationId xmlns:a16="http://schemas.microsoft.com/office/drawing/2014/main" id="{26F5954B-978E-9C42-9BB2-C2A8A05C7B96}"/>
              </a:ext>
            </a:extLst>
          </p:cNvPr>
          <p:cNvSpPr txBox="1"/>
          <p:nvPr/>
        </p:nvSpPr>
        <p:spPr>
          <a:xfrm>
            <a:off x="994683" y="2349653"/>
            <a:ext cx="714957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solidFill>
                  <a:schemeClr val="bg1"/>
                </a:solidFill>
                <a:latin typeface="Avenir Roman" panose="02000503020000020003" pitchFamily="2" charset="0"/>
              </a:rPr>
              <a:t>21,072,239 members (around 25 million adherents)</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Almost 1,400,000 accessions/year (1/23 seconds)</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Around 2,500 new congregations/year</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Missionary presence over 213 countries/territories (out of 235 recognized by the UN )</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Countries in which ADRA is present: over 131</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Languages used in publications: about 375</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Languages used in publications/oral work: 1,001</a:t>
            </a:r>
          </a:p>
        </p:txBody>
      </p:sp>
    </p:spTree>
    <p:extLst>
      <p:ext uri="{BB962C8B-B14F-4D97-AF65-F5344CB8AC3E}">
        <p14:creationId xmlns:p14="http://schemas.microsoft.com/office/powerpoint/2010/main" val="318706193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4923A-C2D9-4F47-880E-3396EFB9F4BA}"/>
              </a:ext>
            </a:extLst>
          </p:cNvPr>
          <p:cNvPicPr>
            <a:picLocks noChangeAspect="1"/>
          </p:cNvPicPr>
          <p:nvPr/>
        </p:nvPicPr>
        <p:blipFill>
          <a:blip r:embed="rId2"/>
          <a:stretch>
            <a:fillRect/>
          </a:stretch>
        </p:blipFill>
        <p:spPr>
          <a:xfrm>
            <a:off x="11769" y="0"/>
            <a:ext cx="12180231" cy="6857999"/>
          </a:xfrm>
          <a:prstGeom prst="rect">
            <a:avLst/>
          </a:prstGeom>
        </p:spPr>
      </p:pic>
      <p:sp>
        <p:nvSpPr>
          <p:cNvPr id="6" name="Rectangle 5">
            <a:extLst>
              <a:ext uri="{FF2B5EF4-FFF2-40B4-BE49-F238E27FC236}">
                <a16:creationId xmlns:a16="http://schemas.microsoft.com/office/drawing/2014/main" id="{FDD5DA43-8B83-7848-974A-C1343E37D823}"/>
              </a:ext>
            </a:extLst>
          </p:cNvPr>
          <p:cNvSpPr/>
          <p:nvPr/>
        </p:nvSpPr>
        <p:spPr>
          <a:xfrm>
            <a:off x="4632960" y="792480"/>
            <a:ext cx="7559040" cy="49803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CaixaDeTexto 1">
            <a:extLst>
              <a:ext uri="{FF2B5EF4-FFF2-40B4-BE49-F238E27FC236}">
                <a16:creationId xmlns:a16="http://schemas.microsoft.com/office/drawing/2014/main" id="{C3501AC4-D463-4044-BE57-98C48A9CFCD4}"/>
              </a:ext>
            </a:extLst>
          </p:cNvPr>
          <p:cNvSpPr txBox="1"/>
          <p:nvPr/>
        </p:nvSpPr>
        <p:spPr>
          <a:xfrm>
            <a:off x="4828640" y="1170440"/>
            <a:ext cx="681917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lumMod val="50000"/>
                  </a:schemeClr>
                </a:solidFill>
                <a:latin typeface="Avenir Black" panose="02000503020000020003" pitchFamily="2" charset="0"/>
                <a:sym typeface="Helvetica Light"/>
              </a:rPr>
              <a:t>REGULAR AND SPORADIC </a:t>
            </a:r>
          </a:p>
          <a:p>
            <a:pPr defTabSz="825500" hangingPunct="0"/>
            <a:r>
              <a:rPr lang="pt-BR" sz="4000" b="1" dirty="0">
                <a:solidFill>
                  <a:schemeClr val="bg1">
                    <a:lumMod val="50000"/>
                  </a:schemeClr>
                </a:solidFill>
                <a:latin typeface="Avenir Black" panose="02000503020000020003" pitchFamily="2" charset="0"/>
                <a:sym typeface="Helvetica Light"/>
              </a:rPr>
              <a:t>(FREEWILL) OFFERINGS</a:t>
            </a:r>
          </a:p>
        </p:txBody>
      </p:sp>
      <p:sp>
        <p:nvSpPr>
          <p:cNvPr id="2" name="TextBox 1">
            <a:extLst>
              <a:ext uri="{FF2B5EF4-FFF2-40B4-BE49-F238E27FC236}">
                <a16:creationId xmlns:a16="http://schemas.microsoft.com/office/drawing/2014/main" id="{1CB91EDD-6512-A24D-8766-810B0E29A9AE}"/>
              </a:ext>
            </a:extLst>
          </p:cNvPr>
          <p:cNvSpPr txBox="1"/>
          <p:nvPr/>
        </p:nvSpPr>
        <p:spPr>
          <a:xfrm>
            <a:off x="4828640" y="2633472"/>
            <a:ext cx="6704384" cy="3139321"/>
          </a:xfrm>
          <a:prstGeom prst="rect">
            <a:avLst/>
          </a:prstGeom>
          <a:noFill/>
        </p:spPr>
        <p:txBody>
          <a:bodyPr wrap="square" rtlCol="0">
            <a:spAutoFit/>
          </a:bodyPr>
          <a:lstStyle/>
          <a:p>
            <a:r>
              <a:rPr lang="en-US" dirty="0">
                <a:solidFill>
                  <a:schemeClr val="bg1">
                    <a:lumMod val="50000"/>
                  </a:schemeClr>
                </a:solidFill>
                <a:latin typeface="Avenir Roman" panose="02000503020000020003" pitchFamily="2" charset="0"/>
              </a:rPr>
              <a:t>“A conscientious few made returns to God of about </a:t>
            </a:r>
            <a:r>
              <a:rPr lang="en-US" b="1" dirty="0">
                <a:solidFill>
                  <a:srgbClr val="FFC000"/>
                </a:solidFill>
                <a:latin typeface="Avenir Roman" panose="02000503020000020003" pitchFamily="2" charset="0"/>
              </a:rPr>
              <a:t>one third </a:t>
            </a:r>
            <a:r>
              <a:rPr lang="en-US" dirty="0">
                <a:solidFill>
                  <a:schemeClr val="bg1">
                    <a:lumMod val="50000"/>
                  </a:schemeClr>
                </a:solidFill>
                <a:latin typeface="Avenir Roman" panose="02000503020000020003" pitchFamily="2" charset="0"/>
              </a:rPr>
              <a:t>of all their income for the benefit of religious interests and for the poor. These exactions were not from a particular class of the people, but from all, the requirement being proportioned according to the amount possessed. </a:t>
            </a:r>
            <a:r>
              <a:rPr lang="en-US" b="1" dirty="0">
                <a:solidFill>
                  <a:srgbClr val="FFC000"/>
                </a:solidFill>
                <a:latin typeface="Avenir Roman" panose="02000503020000020003" pitchFamily="2" charset="0"/>
              </a:rPr>
              <a:t>Besides</a:t>
            </a:r>
            <a:r>
              <a:rPr lang="en-US" dirty="0">
                <a:solidFill>
                  <a:schemeClr val="bg1">
                    <a:lumMod val="50000"/>
                  </a:schemeClr>
                </a:solidFill>
                <a:latin typeface="Avenir Roman" panose="02000503020000020003" pitchFamily="2" charset="0"/>
              </a:rPr>
              <a:t> all these </a:t>
            </a:r>
            <a:r>
              <a:rPr lang="en-US" b="1" dirty="0">
                <a:solidFill>
                  <a:srgbClr val="FFC000"/>
                </a:solidFill>
                <a:latin typeface="Avenir Roman" panose="02000503020000020003" pitchFamily="2" charset="0"/>
              </a:rPr>
              <a:t>systematic and regular donations </a:t>
            </a:r>
            <a:r>
              <a:rPr lang="en-US" dirty="0">
                <a:solidFill>
                  <a:schemeClr val="bg1">
                    <a:lumMod val="50000"/>
                  </a:schemeClr>
                </a:solidFill>
                <a:latin typeface="Avenir Roman" panose="02000503020000020003" pitchFamily="2" charset="0"/>
              </a:rPr>
              <a:t>there were special objects calling for </a:t>
            </a:r>
            <a:r>
              <a:rPr lang="en-US" b="1" dirty="0">
                <a:solidFill>
                  <a:srgbClr val="FFC000"/>
                </a:solidFill>
                <a:latin typeface="Avenir Roman" panose="02000503020000020003" pitchFamily="2" charset="0"/>
              </a:rPr>
              <a:t>freewill [sporadic] offerings</a:t>
            </a:r>
            <a:r>
              <a:rPr lang="en-US" dirty="0">
                <a:solidFill>
                  <a:schemeClr val="bg1">
                    <a:lumMod val="50000"/>
                  </a:schemeClr>
                </a:solidFill>
                <a:latin typeface="Avenir Roman" panose="02000503020000020003" pitchFamily="2" charset="0"/>
              </a:rPr>
              <a:t>, such as the tabernacle built in the wilderness and the temple erected at Jerusalem. These drafts were made by God upon the people for their own good, as well as to sustain His service.” 1 TT 546.</a:t>
            </a:r>
          </a:p>
          <a:p>
            <a:endParaRPr lang="en-US" dirty="0">
              <a:solidFill>
                <a:schemeClr val="bg1">
                  <a:lumMod val="50000"/>
                </a:schemeClr>
              </a:solidFill>
            </a:endParaRPr>
          </a:p>
        </p:txBody>
      </p:sp>
    </p:spTree>
    <p:extLst>
      <p:ext uri="{BB962C8B-B14F-4D97-AF65-F5344CB8AC3E}">
        <p14:creationId xmlns:p14="http://schemas.microsoft.com/office/powerpoint/2010/main" val="372690337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5FA61-EC72-2248-A20B-38C76D02A9DE}"/>
              </a:ext>
            </a:extLst>
          </p:cNvPr>
          <p:cNvPicPr>
            <a:picLocks noChangeAspect="1"/>
          </p:cNvPicPr>
          <p:nvPr/>
        </p:nvPicPr>
        <p:blipFill>
          <a:blip r:embed="rId2"/>
          <a:stretch>
            <a:fillRect/>
          </a:stretch>
        </p:blipFill>
        <p:spPr>
          <a:xfrm>
            <a:off x="0" y="0"/>
            <a:ext cx="12180231" cy="6857999"/>
          </a:xfrm>
          <a:prstGeom prst="rect">
            <a:avLst/>
          </a:prstGeom>
        </p:spPr>
      </p:pic>
    </p:spTree>
    <p:extLst>
      <p:ext uri="{BB962C8B-B14F-4D97-AF65-F5344CB8AC3E}">
        <p14:creationId xmlns:p14="http://schemas.microsoft.com/office/powerpoint/2010/main" val="220165808"/>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6D4C9-2544-4D48-B7EF-47B7C351498A}"/>
              </a:ext>
            </a:extLst>
          </p:cNvPr>
          <p:cNvPicPr>
            <a:picLocks noChangeAspect="1"/>
          </p:cNvPicPr>
          <p:nvPr/>
        </p:nvPicPr>
        <p:blipFill rotWithShape="1">
          <a:blip r:embed="rId2"/>
          <a:srcRect r="39480"/>
          <a:stretch/>
        </p:blipFill>
        <p:spPr>
          <a:xfrm>
            <a:off x="11763" y="3310"/>
            <a:ext cx="7364397" cy="6851379"/>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573829"/>
            <a:ext cx="4413068"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tx1">
                    <a:lumMod val="50000"/>
                    <a:lumOff val="50000"/>
                  </a:schemeClr>
                </a:solidFill>
                <a:latin typeface="Avenir Black" panose="02000503020000020003" pitchFamily="2" charset="0"/>
                <a:sym typeface="Helvetica Light"/>
              </a:rPr>
              <a:t>DISTRIBUTING YOUR </a:t>
            </a:r>
          </a:p>
          <a:p>
            <a:pPr defTabSz="825500" hangingPunct="0"/>
            <a:r>
              <a:rPr lang="pt-BR" sz="2800" b="1" dirty="0">
                <a:solidFill>
                  <a:schemeClr val="tx1">
                    <a:lumMod val="50000"/>
                    <a:lumOff val="50000"/>
                  </a:schemeClr>
                </a:solidFill>
                <a:latin typeface="Avenir Black" panose="02000503020000020003" pitchFamily="2" charset="0"/>
                <a:sym typeface="Helvetica Light"/>
              </a:rPr>
              <a:t>OFFERING ACCORDING </a:t>
            </a:r>
          </a:p>
          <a:p>
            <a:pPr defTabSz="825500" hangingPunct="0"/>
            <a:r>
              <a:rPr lang="pt-BR" sz="2800" b="1" dirty="0">
                <a:solidFill>
                  <a:schemeClr val="tx1">
                    <a:lumMod val="50000"/>
                    <a:lumOff val="50000"/>
                  </a:schemeClr>
                </a:solidFill>
                <a:latin typeface="Avenir Black" panose="02000503020000020003" pitchFamily="2" charset="0"/>
                <a:sym typeface="Helvetica Light"/>
              </a:rPr>
              <a:t>TO THE MODEL</a:t>
            </a: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2115387"/>
            <a:ext cx="6137637"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Jesus command can be easily fulfilled – reach out the world!</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Resources are shared in a balanced way.</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All church’s levels are benefited.</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Local church budget is fed up</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Church planting projects are supported</a:t>
            </a:r>
          </a:p>
          <a:p>
            <a:pPr marL="342900" indent="-342900">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Your offering will reach until the ”end of the earth.”</a:t>
            </a:r>
          </a:p>
        </p:txBody>
      </p:sp>
      <p:pic>
        <p:nvPicPr>
          <p:cNvPr id="7" name="Picture 6">
            <a:extLst>
              <a:ext uri="{FF2B5EF4-FFF2-40B4-BE49-F238E27FC236}">
                <a16:creationId xmlns:a16="http://schemas.microsoft.com/office/drawing/2014/main" id="{0909C95A-183E-594E-B182-58D9C51358ED}"/>
              </a:ext>
            </a:extLst>
          </p:cNvPr>
          <p:cNvPicPr>
            <a:picLocks noChangeAspect="1"/>
          </p:cNvPicPr>
          <p:nvPr/>
        </p:nvPicPr>
        <p:blipFill>
          <a:blip r:embed="rId3"/>
          <a:stretch>
            <a:fillRect/>
          </a:stretch>
        </p:blipFill>
        <p:spPr>
          <a:xfrm rot="466051">
            <a:off x="7897808" y="384312"/>
            <a:ext cx="2913093" cy="60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377973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64EE4-9E52-284B-8BEC-E5B72E100259}"/>
              </a:ext>
            </a:extLst>
          </p:cNvPr>
          <p:cNvPicPr>
            <a:picLocks noChangeAspect="1"/>
          </p:cNvPicPr>
          <p:nvPr/>
        </p:nvPicPr>
        <p:blipFill rotWithShape="1">
          <a:blip r:embed="rId2"/>
          <a:srcRect r="39480"/>
          <a:stretch/>
        </p:blipFill>
        <p:spPr>
          <a:xfrm>
            <a:off x="11763" y="3310"/>
            <a:ext cx="7364397" cy="6851379"/>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573829"/>
            <a:ext cx="4807342"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tx1">
                    <a:lumMod val="50000"/>
                    <a:lumOff val="50000"/>
                  </a:schemeClr>
                </a:solidFill>
                <a:latin typeface="Avenir Black" panose="02000503020000020003" pitchFamily="2" charset="0"/>
                <a:sym typeface="Helvetica Light"/>
              </a:rPr>
              <a:t>THE (VIRTUAL) ENVELOPE,</a:t>
            </a:r>
          </a:p>
          <a:p>
            <a:pPr defTabSz="825500" hangingPunct="0"/>
            <a:r>
              <a:rPr lang="pt-BR" sz="2800" b="1" dirty="0">
                <a:solidFill>
                  <a:schemeClr val="tx1">
                    <a:lumMod val="50000"/>
                    <a:lumOff val="50000"/>
                  </a:schemeClr>
                </a:solidFill>
                <a:latin typeface="Avenir Black" panose="02000503020000020003" pitchFamily="2" charset="0"/>
                <a:sym typeface="Helvetica Light"/>
              </a:rPr>
              <a:t>TRANSPARENCY AND </a:t>
            </a:r>
          </a:p>
          <a:p>
            <a:pPr defTabSz="825500" hangingPunct="0"/>
            <a:r>
              <a:rPr lang="pt-BR" sz="2800" b="1" dirty="0">
                <a:solidFill>
                  <a:schemeClr val="tx1">
                    <a:lumMod val="50000"/>
                    <a:lumOff val="50000"/>
                  </a:schemeClr>
                </a:solidFill>
                <a:latin typeface="Avenir Black" panose="02000503020000020003" pitchFamily="2" charset="0"/>
                <a:sym typeface="Helvetica Light"/>
              </a:rPr>
              <a:t>ACCOUNTABILITY</a:t>
            </a: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2192331"/>
            <a:ext cx="6137637"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Givers may identify themselves</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There must be a receipt</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The offering will be audited</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Mark your offering as “Promise” (for divisions under the COP)</a:t>
            </a:r>
          </a:p>
          <a:p>
            <a:pPr marL="342900" indent="-342900">
              <a:lnSpc>
                <a:spcPct val="150000"/>
              </a:lnSpc>
              <a:buFont typeface="Arial" panose="020B0604020202020204" pitchFamily="34" charset="0"/>
              <a:buChar char="•"/>
            </a:pPr>
            <a:r>
              <a:rPr lang="en-US" sz="2000" dirty="0">
                <a:solidFill>
                  <a:schemeClr val="tx1">
                    <a:lumMod val="50000"/>
                    <a:lumOff val="50000"/>
                  </a:schemeClr>
                </a:solidFill>
                <a:latin typeface="Avenir Roman" panose="02000503020000020003" pitchFamily="2" charset="0"/>
              </a:rPr>
              <a:t>Distribute your offering according to the Great Commission model</a:t>
            </a:r>
          </a:p>
        </p:txBody>
      </p:sp>
      <p:pic>
        <p:nvPicPr>
          <p:cNvPr id="7" name="Picture 6">
            <a:extLst>
              <a:ext uri="{FF2B5EF4-FFF2-40B4-BE49-F238E27FC236}">
                <a16:creationId xmlns:a16="http://schemas.microsoft.com/office/drawing/2014/main" id="{4153E42F-1223-B349-9660-15FC3CB6E0F7}"/>
              </a:ext>
            </a:extLst>
          </p:cNvPr>
          <p:cNvPicPr>
            <a:picLocks noChangeAspect="1"/>
          </p:cNvPicPr>
          <p:nvPr/>
        </p:nvPicPr>
        <p:blipFill>
          <a:blip r:embed="rId3"/>
          <a:stretch>
            <a:fillRect/>
          </a:stretch>
        </p:blipFill>
        <p:spPr>
          <a:xfrm rot="466051">
            <a:off x="7897808" y="384312"/>
            <a:ext cx="2913093" cy="60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580721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B731B-9965-1142-BCD9-CA28694633D5}"/>
              </a:ext>
            </a:extLst>
          </p:cNvPr>
          <p:cNvPicPr>
            <a:picLocks noChangeAspect="1"/>
          </p:cNvPicPr>
          <p:nvPr/>
        </p:nvPicPr>
        <p:blipFill rotWithShape="1">
          <a:blip r:embed="rId2"/>
          <a:srcRect r="39480"/>
          <a:stretch/>
        </p:blipFill>
        <p:spPr>
          <a:xfrm>
            <a:off x="11763" y="3310"/>
            <a:ext cx="7364397" cy="6851379"/>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677192"/>
            <a:ext cx="591508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400" b="1" dirty="0">
                <a:solidFill>
                  <a:schemeClr val="tx1">
                    <a:lumMod val="50000"/>
                    <a:lumOff val="50000"/>
                  </a:schemeClr>
                </a:solidFill>
                <a:latin typeface="Avenir Black" panose="02000503020000020003" pitchFamily="2" charset="0"/>
                <a:sym typeface="Helvetica Light"/>
              </a:rPr>
              <a:t>SHOULD </a:t>
            </a:r>
            <a:r>
              <a:rPr lang="pt-BR" sz="2400" b="1" dirty="0" err="1">
                <a:solidFill>
                  <a:schemeClr val="tx1">
                    <a:lumMod val="50000"/>
                    <a:lumOff val="50000"/>
                  </a:schemeClr>
                </a:solidFill>
                <a:latin typeface="Avenir Black" panose="02000503020000020003" pitchFamily="2" charset="0"/>
                <a:sym typeface="Helvetica Light"/>
              </a:rPr>
              <a:t>I</a:t>
            </a:r>
            <a:r>
              <a:rPr lang="pt-BR" sz="2400" b="1" dirty="0">
                <a:solidFill>
                  <a:schemeClr val="tx1">
                    <a:lumMod val="50000"/>
                    <a:lumOff val="50000"/>
                  </a:schemeClr>
                </a:solidFill>
                <a:latin typeface="Avenir Black" panose="02000503020000020003" pitchFamily="2" charset="0"/>
                <a:sym typeface="Helvetica Light"/>
              </a:rPr>
              <a:t> IDENTIFY MYSELF </a:t>
            </a:r>
          </a:p>
          <a:p>
            <a:pPr defTabSz="825500" hangingPunct="0"/>
            <a:r>
              <a:rPr lang="pt-BR" sz="2400" b="1" dirty="0">
                <a:solidFill>
                  <a:schemeClr val="tx1">
                    <a:lumMod val="50000"/>
                    <a:lumOff val="50000"/>
                  </a:schemeClr>
                </a:solidFill>
                <a:latin typeface="Avenir Black" panose="02000503020000020003" pitchFamily="2" charset="0"/>
                <a:sym typeface="Helvetica Light"/>
              </a:rPr>
              <a:t>ON THE TITHE/OFFERING ENVELOPE?</a:t>
            </a: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1750912"/>
            <a:ext cx="6137637"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000" dirty="0">
                <a:solidFill>
                  <a:schemeClr val="tx1">
                    <a:lumMod val="50000"/>
                    <a:lumOff val="50000"/>
                  </a:schemeClr>
                </a:solidFill>
                <a:latin typeface="Avenir Roman" panose="02000503020000020003" pitchFamily="2" charset="0"/>
              </a:rPr>
              <a:t>”… Oh, they fear that in adopting systematic benevolence we are becoming like the nominal churches! </a:t>
            </a:r>
            <a:r>
              <a:rPr lang="en-US" sz="2000" b="1" dirty="0">
                <a:solidFill>
                  <a:srgbClr val="FFC000"/>
                </a:solidFill>
                <a:latin typeface="Avenir Roman" panose="02000503020000020003" pitchFamily="2" charset="0"/>
              </a:rPr>
              <a:t>’Let not thy left hand know what the right hand doeth.’ </a:t>
            </a:r>
            <a:r>
              <a:rPr lang="en-US" sz="2000" dirty="0">
                <a:solidFill>
                  <a:schemeClr val="tx1">
                    <a:lumMod val="50000"/>
                    <a:lumOff val="50000"/>
                  </a:schemeClr>
                </a:solidFill>
                <a:latin typeface="Avenir Roman" panose="02000503020000020003" pitchFamily="2" charset="0"/>
              </a:rPr>
              <a:t>They seem to have a conscientious desire to follow exactly the Bible as they understand it in this matter; but they entirely neglect the plain admonition of Christ: ’Sell that ye have, and give alms’.” 1T 192.</a:t>
            </a:r>
          </a:p>
        </p:txBody>
      </p:sp>
      <p:pic>
        <p:nvPicPr>
          <p:cNvPr id="7" name="Picture 6">
            <a:extLst>
              <a:ext uri="{FF2B5EF4-FFF2-40B4-BE49-F238E27FC236}">
                <a16:creationId xmlns:a16="http://schemas.microsoft.com/office/drawing/2014/main" id="{40834049-4477-2D4D-834A-4DD24AE8404D}"/>
              </a:ext>
            </a:extLst>
          </p:cNvPr>
          <p:cNvPicPr>
            <a:picLocks noChangeAspect="1"/>
          </p:cNvPicPr>
          <p:nvPr/>
        </p:nvPicPr>
        <p:blipFill>
          <a:blip r:embed="rId3"/>
          <a:stretch>
            <a:fillRect/>
          </a:stretch>
        </p:blipFill>
        <p:spPr>
          <a:xfrm rot="466051">
            <a:off x="7897808" y="384312"/>
            <a:ext cx="2913093" cy="60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44234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444C47-3B10-D948-AA95-1D125A4E1E94}"/>
              </a:ext>
            </a:extLst>
          </p:cNvPr>
          <p:cNvPicPr>
            <a:picLocks noChangeAspect="1"/>
          </p:cNvPicPr>
          <p:nvPr/>
        </p:nvPicPr>
        <p:blipFill rotWithShape="1">
          <a:blip r:embed="rId2"/>
          <a:srcRect r="39480"/>
          <a:stretch/>
        </p:blipFill>
        <p:spPr>
          <a:xfrm>
            <a:off x="11763" y="3310"/>
            <a:ext cx="7364397" cy="6851379"/>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677191"/>
            <a:ext cx="524021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400" b="1" dirty="0">
                <a:solidFill>
                  <a:schemeClr val="tx1">
                    <a:lumMod val="50000"/>
                    <a:lumOff val="50000"/>
                  </a:schemeClr>
                </a:solidFill>
                <a:latin typeface="Avenir Black" panose="02000503020000020003" pitchFamily="2" charset="0"/>
                <a:sym typeface="Helvetica Light"/>
              </a:rPr>
              <a:t>MUST </a:t>
            </a:r>
            <a:r>
              <a:rPr lang="pt-BR" sz="2400" b="1" dirty="0" err="1">
                <a:solidFill>
                  <a:schemeClr val="tx1">
                    <a:lumMod val="50000"/>
                    <a:lumOff val="50000"/>
                  </a:schemeClr>
                </a:solidFill>
                <a:latin typeface="Avenir Black" panose="02000503020000020003" pitchFamily="2" charset="0"/>
                <a:sym typeface="Helvetica Light"/>
              </a:rPr>
              <a:t>I</a:t>
            </a:r>
            <a:r>
              <a:rPr lang="pt-BR" sz="2400" b="1" dirty="0">
                <a:solidFill>
                  <a:schemeClr val="tx1">
                    <a:lumMod val="50000"/>
                    <a:lumOff val="50000"/>
                  </a:schemeClr>
                </a:solidFill>
                <a:latin typeface="Avenir Black" panose="02000503020000020003" pitchFamily="2" charset="0"/>
                <a:sym typeface="Helvetica Light"/>
              </a:rPr>
              <a:t> BE SECRET IN MY WORKS </a:t>
            </a:r>
          </a:p>
          <a:p>
            <a:pPr defTabSz="825500" hangingPunct="0"/>
            <a:r>
              <a:rPr lang="pt-BR" sz="2400" b="1" dirty="0">
                <a:solidFill>
                  <a:schemeClr val="tx1">
                    <a:lumMod val="50000"/>
                    <a:lumOff val="50000"/>
                  </a:schemeClr>
                </a:solidFill>
                <a:latin typeface="Avenir Black" panose="02000503020000020003" pitchFamily="2" charset="0"/>
                <a:sym typeface="Helvetica Light"/>
              </a:rPr>
              <a:t>OF CHARITY OR OFFERINGS?</a:t>
            </a: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1520080"/>
            <a:ext cx="6137637"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000" dirty="0">
                <a:solidFill>
                  <a:schemeClr val="tx1">
                    <a:lumMod val="50000"/>
                    <a:lumOff val="50000"/>
                  </a:schemeClr>
                </a:solidFill>
                <a:latin typeface="Avenir Roman" panose="02000503020000020003" pitchFamily="2" charset="0"/>
              </a:rPr>
              <a:t>”... Some think this text teaches that they must be secret in their works of charity. And they do but very little, excusing themselves because they do not know just how to give... </a:t>
            </a:r>
            <a:r>
              <a:rPr lang="en-US" sz="2000" b="1" dirty="0">
                <a:solidFill>
                  <a:srgbClr val="FFC000"/>
                </a:solidFill>
                <a:latin typeface="Avenir Roman" panose="02000503020000020003" pitchFamily="2" charset="0"/>
              </a:rPr>
              <a:t>With many, the left hand does not know what the right hand does, for the right hand does nothing worthy of notice of the left hand.</a:t>
            </a:r>
            <a:r>
              <a:rPr lang="en-US" sz="2000" dirty="0">
                <a:solidFill>
                  <a:schemeClr val="tx1">
                    <a:lumMod val="50000"/>
                    <a:lumOff val="50000"/>
                  </a:schemeClr>
                </a:solidFill>
                <a:latin typeface="Avenir Roman" panose="02000503020000020003" pitchFamily="2" charset="0"/>
              </a:rPr>
              <a:t> This lesson of Jesus to His disciples was to rebuke those who wished to receive glory of men...” 1T 192.</a:t>
            </a:r>
          </a:p>
        </p:txBody>
      </p:sp>
      <p:pic>
        <p:nvPicPr>
          <p:cNvPr id="7" name="Picture 6">
            <a:extLst>
              <a:ext uri="{FF2B5EF4-FFF2-40B4-BE49-F238E27FC236}">
                <a16:creationId xmlns:a16="http://schemas.microsoft.com/office/drawing/2014/main" id="{B9712641-55AC-0147-A83D-0B03EA1A320F}"/>
              </a:ext>
            </a:extLst>
          </p:cNvPr>
          <p:cNvPicPr>
            <a:picLocks noChangeAspect="1"/>
          </p:cNvPicPr>
          <p:nvPr/>
        </p:nvPicPr>
        <p:blipFill>
          <a:blip r:embed="rId3"/>
          <a:stretch>
            <a:fillRect/>
          </a:stretch>
        </p:blipFill>
        <p:spPr>
          <a:xfrm rot="466051">
            <a:off x="7897808" y="384312"/>
            <a:ext cx="2913093" cy="60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7708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4467E-C2FA-E64A-AB4D-4AF1350416D2}"/>
              </a:ext>
            </a:extLst>
          </p:cNvPr>
          <p:cNvPicPr>
            <a:picLocks noChangeAspect="1"/>
          </p:cNvPicPr>
          <p:nvPr/>
        </p:nvPicPr>
        <p:blipFill rotWithShape="1">
          <a:blip r:embed="rId2"/>
          <a:srcRect r="39480"/>
          <a:stretch/>
        </p:blipFill>
        <p:spPr>
          <a:xfrm>
            <a:off x="11763" y="3310"/>
            <a:ext cx="7364397" cy="6851379"/>
          </a:xfrm>
          <a:prstGeom prst="rect">
            <a:avLst/>
          </a:prstGeom>
        </p:spPr>
      </p:pic>
      <p:sp>
        <p:nvSpPr>
          <p:cNvPr id="4" name="CaixaDeTexto 1">
            <a:extLst>
              <a:ext uri="{FF2B5EF4-FFF2-40B4-BE49-F238E27FC236}">
                <a16:creationId xmlns:a16="http://schemas.microsoft.com/office/drawing/2014/main" id="{A92EE636-3C54-4E40-B8B0-7D6DD0BFF7C6}"/>
              </a:ext>
            </a:extLst>
          </p:cNvPr>
          <p:cNvSpPr txBox="1"/>
          <p:nvPr/>
        </p:nvSpPr>
        <p:spPr>
          <a:xfrm>
            <a:off x="994683" y="677190"/>
            <a:ext cx="524021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400" b="1" dirty="0">
                <a:solidFill>
                  <a:schemeClr val="tx1">
                    <a:lumMod val="50000"/>
                    <a:lumOff val="50000"/>
                  </a:schemeClr>
                </a:solidFill>
                <a:latin typeface="Avenir Black" panose="02000503020000020003" pitchFamily="2" charset="0"/>
                <a:sym typeface="Helvetica Light"/>
              </a:rPr>
              <a:t>MUST </a:t>
            </a:r>
            <a:r>
              <a:rPr lang="pt-BR" sz="2400" b="1" dirty="0" err="1">
                <a:solidFill>
                  <a:schemeClr val="tx1">
                    <a:lumMod val="50000"/>
                    <a:lumOff val="50000"/>
                  </a:schemeClr>
                </a:solidFill>
                <a:latin typeface="Avenir Black" panose="02000503020000020003" pitchFamily="2" charset="0"/>
                <a:sym typeface="Helvetica Light"/>
              </a:rPr>
              <a:t>I</a:t>
            </a:r>
            <a:r>
              <a:rPr lang="pt-BR" sz="2400" b="1" dirty="0">
                <a:solidFill>
                  <a:schemeClr val="tx1">
                    <a:lumMod val="50000"/>
                    <a:lumOff val="50000"/>
                  </a:schemeClr>
                </a:solidFill>
                <a:latin typeface="Avenir Black" panose="02000503020000020003" pitchFamily="2" charset="0"/>
                <a:sym typeface="Helvetica Light"/>
              </a:rPr>
              <a:t> BE SECRET IN MY WORKS </a:t>
            </a:r>
          </a:p>
          <a:p>
            <a:pPr defTabSz="825500" hangingPunct="0"/>
            <a:r>
              <a:rPr lang="pt-BR" sz="2400" b="1" dirty="0">
                <a:solidFill>
                  <a:schemeClr val="tx1">
                    <a:lumMod val="50000"/>
                    <a:lumOff val="50000"/>
                  </a:schemeClr>
                </a:solidFill>
                <a:latin typeface="Avenir Black" panose="02000503020000020003" pitchFamily="2" charset="0"/>
                <a:sym typeface="Helvetica Light"/>
              </a:rPr>
              <a:t>OF CHARITY OR OFFERINGS?</a:t>
            </a:r>
          </a:p>
        </p:txBody>
      </p:sp>
      <p:sp>
        <p:nvSpPr>
          <p:cNvPr id="5" name="CaixaDeTexto 1">
            <a:extLst>
              <a:ext uri="{FF2B5EF4-FFF2-40B4-BE49-F238E27FC236}">
                <a16:creationId xmlns:a16="http://schemas.microsoft.com/office/drawing/2014/main" id="{B9C98844-1ED0-8B45-9F4A-DA87FBE30EDC}"/>
              </a:ext>
            </a:extLst>
          </p:cNvPr>
          <p:cNvSpPr txBox="1"/>
          <p:nvPr/>
        </p:nvSpPr>
        <p:spPr>
          <a:xfrm>
            <a:off x="994683" y="1750912"/>
            <a:ext cx="6381477"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50000"/>
              </a:lnSpc>
            </a:pPr>
            <a:r>
              <a:rPr lang="en-US" sz="2000" dirty="0">
                <a:solidFill>
                  <a:schemeClr val="tx1">
                    <a:lumMod val="50000"/>
                    <a:lumOff val="50000"/>
                  </a:schemeClr>
                </a:solidFill>
                <a:latin typeface="Avenir Roman" panose="02000503020000020003" pitchFamily="2" charset="0"/>
              </a:rPr>
              <a:t>”</a:t>
            </a:r>
            <a:r>
              <a:rPr lang="en-US" sz="2000" b="1" dirty="0">
                <a:solidFill>
                  <a:srgbClr val="FFC000"/>
                </a:solidFill>
                <a:latin typeface="Avenir Roman" panose="02000503020000020003" pitchFamily="2" charset="0"/>
              </a:rPr>
              <a:t>I was shown that this scripture does not apply to those who have the cause of God at heart</a:t>
            </a:r>
            <a:r>
              <a:rPr lang="en-US" sz="2000" dirty="0">
                <a:solidFill>
                  <a:schemeClr val="tx1">
                    <a:lumMod val="50000"/>
                    <a:lumOff val="50000"/>
                  </a:schemeClr>
                </a:solidFill>
                <a:latin typeface="Avenir Roman" panose="02000503020000020003" pitchFamily="2" charset="0"/>
              </a:rPr>
              <a:t>, and use their means humbly to advance it. I was directed to these texts: ’Let your light so shine before men, that they may see your good works, and glorify your Father which is in heaven.’ ’By their fruits ye shall know them.’ I was shown that Scripture testimony will harmonize when it is rightly understood....” 1T 192.</a:t>
            </a:r>
          </a:p>
        </p:txBody>
      </p:sp>
      <p:pic>
        <p:nvPicPr>
          <p:cNvPr id="6" name="Picture 5">
            <a:extLst>
              <a:ext uri="{FF2B5EF4-FFF2-40B4-BE49-F238E27FC236}">
                <a16:creationId xmlns:a16="http://schemas.microsoft.com/office/drawing/2014/main" id="{965F862A-DEE6-764C-A352-781D0F79D530}"/>
              </a:ext>
            </a:extLst>
          </p:cNvPr>
          <p:cNvPicPr>
            <a:picLocks noChangeAspect="1"/>
          </p:cNvPicPr>
          <p:nvPr/>
        </p:nvPicPr>
        <p:blipFill>
          <a:blip r:embed="rId3"/>
          <a:stretch>
            <a:fillRect/>
          </a:stretch>
        </p:blipFill>
        <p:spPr>
          <a:xfrm rot="466051">
            <a:off x="7897808" y="384312"/>
            <a:ext cx="2913093" cy="6089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44523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686647"/>
            <a:ext cx="717395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WHEN A LOCAL CHURCH/INSTITUTION WITHHOLDS MORE THAN IS RIGHT</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1846209"/>
            <a:ext cx="5649957"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solidFill>
                  <a:schemeClr val="bg1"/>
                </a:solidFill>
                <a:latin typeface="Avenir Roman" panose="02000503020000020003" pitchFamily="2" charset="0"/>
              </a:rPr>
              <a:t>“He covets greedily all day long, but the righteous gives and does not spare.” Prov. 21:26.</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”There is one who scatters, yet increases more; and there is one who withholds more than is right, but it leads to poverty.</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The generous soul will be made rich, and he who waters will also be watered himself.” Prov. 11:23, 24.</a:t>
            </a:r>
          </a:p>
        </p:txBody>
      </p:sp>
    </p:spTree>
    <p:extLst>
      <p:ext uri="{BB962C8B-B14F-4D97-AF65-F5344CB8AC3E}">
        <p14:creationId xmlns:p14="http://schemas.microsoft.com/office/powerpoint/2010/main" val="272979270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2"/>
          <a:stretch>
            <a:fillRect/>
          </a:stretch>
        </p:blipFill>
        <p:spPr>
          <a:xfrm>
            <a:off x="11763" y="3310"/>
            <a:ext cx="12168472" cy="6851379"/>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1044228"/>
            <a:ext cx="525981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THE “REFLEX INFLUENCE” PRINCIPLE </a:t>
            </a:r>
            <a:r>
              <a:rPr lang="pt-BR" sz="2800" b="1" dirty="0" err="1">
                <a:solidFill>
                  <a:schemeClr val="bg1"/>
                </a:solidFill>
                <a:latin typeface="Avenir Black" panose="02000503020000020003" pitchFamily="2" charset="0"/>
                <a:sym typeface="Helvetica Light"/>
              </a:rPr>
              <a:t>X</a:t>
            </a:r>
            <a:r>
              <a:rPr lang="pt-BR" sz="2800" b="1" dirty="0">
                <a:solidFill>
                  <a:schemeClr val="bg1"/>
                </a:solidFill>
                <a:latin typeface="Avenir Black" panose="02000503020000020003" pitchFamily="2" charset="0"/>
                <a:sym typeface="Helvetica Light"/>
              </a:rPr>
              <a:t> INSTITUTIONAL GREED</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2938441"/>
            <a:ext cx="5649957"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 “To show a liberal, self-denying spirit for the success of foreign missions is a </a:t>
            </a:r>
            <a:r>
              <a:rPr lang="en-US" sz="2400" b="1" dirty="0">
                <a:solidFill>
                  <a:srgbClr val="FFC000"/>
                </a:solidFill>
                <a:latin typeface="Avenir Roman" panose="02000503020000020003" pitchFamily="2" charset="0"/>
              </a:rPr>
              <a:t>sure way </a:t>
            </a:r>
            <a:r>
              <a:rPr lang="en-US" sz="2400" dirty="0">
                <a:solidFill>
                  <a:schemeClr val="bg1"/>
                </a:solidFill>
                <a:latin typeface="Avenir Roman" panose="02000503020000020003" pitchFamily="2" charset="0"/>
              </a:rPr>
              <a:t>to advance home missionary work; for the </a:t>
            </a:r>
            <a:r>
              <a:rPr lang="en-US" sz="2400" b="1" dirty="0">
                <a:solidFill>
                  <a:srgbClr val="00B0F0"/>
                </a:solidFill>
                <a:latin typeface="Avenir Roman" panose="02000503020000020003" pitchFamily="2" charset="0"/>
              </a:rPr>
              <a:t>prosperity of the home work depends</a:t>
            </a:r>
            <a:r>
              <a:rPr lang="en-US" sz="2400" dirty="0">
                <a:solidFill>
                  <a:schemeClr val="bg1"/>
                </a:solidFill>
                <a:latin typeface="Avenir Roman" panose="02000503020000020003" pitchFamily="2" charset="0"/>
              </a:rPr>
              <a:t> </a:t>
            </a:r>
            <a:r>
              <a:rPr lang="en-US" sz="2400" b="1" dirty="0">
                <a:solidFill>
                  <a:srgbClr val="FF0000"/>
                </a:solidFill>
                <a:latin typeface="Avenir Roman" panose="02000503020000020003" pitchFamily="2" charset="0"/>
              </a:rPr>
              <a:t>largely</a:t>
            </a:r>
            <a:r>
              <a:rPr lang="en-US" sz="2400" dirty="0">
                <a:solidFill>
                  <a:schemeClr val="bg1"/>
                </a:solidFill>
                <a:latin typeface="Avenir Roman" panose="02000503020000020003" pitchFamily="2" charset="0"/>
              </a:rPr>
              <a:t>, under God, upon the reflex influence of the evangelical work done in countries afar off. …” GW, 465</a:t>
            </a:r>
          </a:p>
        </p:txBody>
      </p:sp>
    </p:spTree>
    <p:extLst>
      <p:ext uri="{BB962C8B-B14F-4D97-AF65-F5344CB8AC3E}">
        <p14:creationId xmlns:p14="http://schemas.microsoft.com/office/powerpoint/2010/main" val="38010728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3"/>
          <a:stretch>
            <a:fillRect/>
          </a:stretch>
        </p:blipFill>
        <p:spPr>
          <a:xfrm>
            <a:off x="11763" y="3310"/>
            <a:ext cx="12168472" cy="6851379"/>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1044228"/>
            <a:ext cx="525981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THE “REFLEX INFLUENCE” PRINCIPLE </a:t>
            </a:r>
            <a:r>
              <a:rPr lang="pt-BR" sz="2800" b="1" dirty="0" err="1">
                <a:solidFill>
                  <a:schemeClr val="bg1"/>
                </a:solidFill>
                <a:latin typeface="Avenir Black" panose="02000503020000020003" pitchFamily="2" charset="0"/>
                <a:sym typeface="Helvetica Light"/>
              </a:rPr>
              <a:t>X</a:t>
            </a:r>
            <a:r>
              <a:rPr lang="pt-BR" sz="2800" b="1" dirty="0">
                <a:solidFill>
                  <a:schemeClr val="bg1"/>
                </a:solidFill>
                <a:latin typeface="Avenir Black" panose="02000503020000020003" pitchFamily="2" charset="0"/>
                <a:sym typeface="Helvetica Light"/>
              </a:rPr>
              <a:t> INSTITUTIONAL GREED</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2722998"/>
            <a:ext cx="5649957"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 “… It is in working to supply the necessities of others that we bring our souls into touch with the Source of all power. The Lord has marked every phase of missionary zeal that has been shown by His people in behalf of foreign fields. </a:t>
            </a:r>
            <a:r>
              <a:rPr lang="en-US" sz="2000" b="1" dirty="0">
                <a:solidFill>
                  <a:srgbClr val="FFC000"/>
                </a:solidFill>
                <a:latin typeface="Avenir Roman" panose="02000503020000020003" pitchFamily="2" charset="0"/>
              </a:rPr>
              <a:t>He designs that in every home, in every church, and at all the centers of the work, a spirit of liberality shall be shown in sending help to foreign fields</a:t>
            </a:r>
            <a:r>
              <a:rPr lang="en-US" sz="2000" dirty="0">
                <a:solidFill>
                  <a:schemeClr val="bg1"/>
                </a:solidFill>
                <a:latin typeface="Avenir Roman" panose="02000503020000020003" pitchFamily="2" charset="0"/>
              </a:rPr>
              <a:t>, where the workers are struggling against great odds to give the light to those who sit in darkness.” GW, 465</a:t>
            </a:r>
          </a:p>
        </p:txBody>
      </p:sp>
    </p:spTree>
    <p:extLst>
      <p:ext uri="{BB962C8B-B14F-4D97-AF65-F5344CB8AC3E}">
        <p14:creationId xmlns:p14="http://schemas.microsoft.com/office/powerpoint/2010/main" val="23437857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3"/>
          <a:stretch>
            <a:fillRect/>
          </a:stretch>
        </p:blipFill>
        <p:spPr>
          <a:xfrm>
            <a:off x="11763" y="3310"/>
            <a:ext cx="12168472" cy="6851378"/>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1039621"/>
            <a:ext cx="583283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WHEN THERE IS </a:t>
            </a:r>
          </a:p>
          <a:p>
            <a:pPr defTabSz="825500" hangingPunct="0"/>
            <a:r>
              <a:rPr lang="pt-BR" sz="3200" b="1" dirty="0">
                <a:solidFill>
                  <a:schemeClr val="bg1"/>
                </a:solidFill>
                <a:latin typeface="Avenir Black" panose="02000503020000020003" pitchFamily="2" charset="0"/>
                <a:sym typeface="Helvetica Light"/>
              </a:rPr>
              <a:t>SELF-SACRIFICE</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2722997"/>
            <a:ext cx="3174981"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”Every act of self-sacrifice </a:t>
            </a:r>
            <a:r>
              <a:rPr lang="en-US" sz="2000" b="1" dirty="0">
                <a:solidFill>
                  <a:srgbClr val="FFC000"/>
                </a:solidFill>
                <a:latin typeface="Avenir Roman" panose="02000503020000020003" pitchFamily="2" charset="0"/>
              </a:rPr>
              <a:t>for the good of others </a:t>
            </a:r>
            <a:r>
              <a:rPr lang="en-US" sz="2000" dirty="0">
                <a:solidFill>
                  <a:schemeClr val="bg1"/>
                </a:solidFill>
                <a:latin typeface="Avenir Roman" panose="02000503020000020003" pitchFamily="2" charset="0"/>
              </a:rPr>
              <a:t>will strengthen the spirit of beneficence in the giver’s heart, allying him more closely to the Redeemer of the world, who was rich, yet for our sakes became poor, that we through His poverty might be rich.” CS, 178.</a:t>
            </a:r>
          </a:p>
        </p:txBody>
      </p:sp>
    </p:spTree>
    <p:extLst>
      <p:ext uri="{BB962C8B-B14F-4D97-AF65-F5344CB8AC3E}">
        <p14:creationId xmlns:p14="http://schemas.microsoft.com/office/powerpoint/2010/main" val="586838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72EFDA69-7B4F-0340-978F-FFF3482FCC2F}"/>
              </a:ext>
            </a:extLst>
          </p:cNvPr>
          <p:cNvSpPr txBox="1"/>
          <p:nvPr/>
        </p:nvSpPr>
        <p:spPr>
          <a:xfrm>
            <a:off x="994683" y="490226"/>
            <a:ext cx="425276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A SELFISH CRITERIA </a:t>
            </a:r>
          </a:p>
          <a:p>
            <a:pPr defTabSz="825500" hangingPunct="0"/>
            <a:r>
              <a:rPr lang="pt-BR" sz="3200" b="1" dirty="0">
                <a:solidFill>
                  <a:schemeClr val="bg1"/>
                </a:solidFill>
                <a:latin typeface="Avenir Black" panose="02000503020000020003" pitchFamily="2" charset="0"/>
                <a:sym typeface="Helvetica Light"/>
              </a:rPr>
              <a:t>FOR DISTRIBUTION</a:t>
            </a:r>
          </a:p>
        </p:txBody>
      </p:sp>
      <p:sp>
        <p:nvSpPr>
          <p:cNvPr id="5" name="CaixaDeTexto 1">
            <a:extLst>
              <a:ext uri="{FF2B5EF4-FFF2-40B4-BE49-F238E27FC236}">
                <a16:creationId xmlns:a16="http://schemas.microsoft.com/office/drawing/2014/main" id="{85A82503-23AD-5147-8B21-37642E00CAE9}"/>
              </a:ext>
            </a:extLst>
          </p:cNvPr>
          <p:cNvSpPr txBox="1"/>
          <p:nvPr/>
        </p:nvSpPr>
        <p:spPr>
          <a:xfrm>
            <a:off x="994683" y="1866835"/>
            <a:ext cx="5101317" cy="3611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rPr>
              <a:t>“‘Boomers give money to the church, but it comes right back to them to keep them content. They hire the staff to do the ministry they won't do. The money goes to make the buildings more comfortable for them. And then churches begin all kinds of ministries for boomers and their families to keep them happy. Most churches today suffer from Baby Boomer reflux.’” Rebecca, 26</a:t>
            </a:r>
          </a:p>
          <a:p>
            <a:endParaRPr lang="en-US" sz="2000" dirty="0">
              <a:solidFill>
                <a:schemeClr val="bg1"/>
              </a:solidFill>
            </a:endParaRPr>
          </a:p>
          <a:p>
            <a:r>
              <a:rPr lang="en-US" sz="1400" dirty="0">
                <a:solidFill>
                  <a:schemeClr val="bg1"/>
                </a:solidFill>
              </a:rPr>
              <a:t>(How Millennials View Church Finances - </a:t>
            </a:r>
            <a:r>
              <a:rPr lang="en-US" sz="1400" i="1" dirty="0">
                <a:solidFill>
                  <a:schemeClr val="bg1"/>
                </a:solidFill>
              </a:rPr>
              <a:t>A wise stewardship of funds is desired by today's young adult. </a:t>
            </a:r>
            <a:r>
              <a:rPr lang="en-US" sz="1400" dirty="0">
                <a:solidFill>
                  <a:schemeClr val="bg1"/>
                </a:solidFill>
              </a:rPr>
              <a:t>Thom S. Rainer and Jess W. Rainer)</a:t>
            </a:r>
            <a:endParaRPr lang="pt-BR" sz="1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81610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90FED-07E5-2447-84CC-E43E75209685}"/>
              </a:ext>
            </a:extLst>
          </p:cNvPr>
          <p:cNvPicPr>
            <a:picLocks noChangeAspect="1"/>
          </p:cNvPicPr>
          <p:nvPr/>
        </p:nvPicPr>
        <p:blipFill>
          <a:blip r:embed="rId3"/>
          <a:stretch>
            <a:fillRect/>
          </a:stretch>
        </p:blipFill>
        <p:spPr>
          <a:xfrm>
            <a:off x="11763" y="3310"/>
            <a:ext cx="12168472" cy="6851378"/>
          </a:xfrm>
          <a:prstGeom prst="rect">
            <a:avLst/>
          </a:prstGeom>
        </p:spPr>
      </p:pic>
      <p:sp>
        <p:nvSpPr>
          <p:cNvPr id="4" name="CaixaDeTexto 1">
            <a:extLst>
              <a:ext uri="{FF2B5EF4-FFF2-40B4-BE49-F238E27FC236}">
                <a16:creationId xmlns:a16="http://schemas.microsoft.com/office/drawing/2014/main" id="{BD7FF328-C02E-0E4E-8BFA-035E99AFC013}"/>
              </a:ext>
            </a:extLst>
          </p:cNvPr>
          <p:cNvSpPr txBox="1"/>
          <p:nvPr/>
        </p:nvSpPr>
        <p:spPr>
          <a:xfrm>
            <a:off x="994683" y="793400"/>
            <a:ext cx="583283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WHEN THERE IS INSTITUTIONAL/PERSONAL GREED</a:t>
            </a:r>
          </a:p>
        </p:txBody>
      </p:sp>
      <p:sp>
        <p:nvSpPr>
          <p:cNvPr id="5" name="CaixaDeTexto 1">
            <a:extLst>
              <a:ext uri="{FF2B5EF4-FFF2-40B4-BE49-F238E27FC236}">
                <a16:creationId xmlns:a16="http://schemas.microsoft.com/office/drawing/2014/main" id="{58C5C0B7-EFC1-C744-9F54-DDDC3992439C}"/>
              </a:ext>
            </a:extLst>
          </p:cNvPr>
          <p:cNvSpPr txBox="1"/>
          <p:nvPr/>
        </p:nvSpPr>
        <p:spPr>
          <a:xfrm>
            <a:off x="994683" y="3030774"/>
            <a:ext cx="3174981"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a:t>
            </a:r>
            <a:r>
              <a:rPr lang="en-US" sz="2000" b="1" dirty="0">
                <a:solidFill>
                  <a:srgbClr val="FFC000"/>
                </a:solidFill>
                <a:latin typeface="Avenir Roman" panose="02000503020000020003" pitchFamily="2" charset="0"/>
              </a:rPr>
              <a:t>God cannot pour out His Spirit </a:t>
            </a:r>
            <a:r>
              <a:rPr lang="en-US" sz="2000" dirty="0">
                <a:solidFill>
                  <a:schemeClr val="bg1"/>
                </a:solidFill>
                <a:latin typeface="Avenir Roman" panose="02000503020000020003" pitchFamily="2" charset="0"/>
              </a:rPr>
              <a:t>when selfishness and self-indulgence are so manifest; when a spirit prevails that, if put into words, would express that answer of Cain, - ‘Am I my brother’s keeper?’” – R. &amp; H., July 21, 1896 {CS, 52}.</a:t>
            </a:r>
          </a:p>
        </p:txBody>
      </p:sp>
    </p:spTree>
    <p:extLst>
      <p:ext uri="{BB962C8B-B14F-4D97-AF65-F5344CB8AC3E}">
        <p14:creationId xmlns:p14="http://schemas.microsoft.com/office/powerpoint/2010/main" val="27486882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0B80A-D891-6640-9184-5AF1701EB85D}"/>
              </a:ext>
            </a:extLst>
          </p:cNvPr>
          <p:cNvPicPr>
            <a:picLocks noChangeAspect="1"/>
          </p:cNvPicPr>
          <p:nvPr/>
        </p:nvPicPr>
        <p:blipFill rotWithShape="1">
          <a:blip r:embed="rId2"/>
          <a:srcRect r="96096"/>
          <a:stretch/>
        </p:blipFill>
        <p:spPr>
          <a:xfrm>
            <a:off x="1" y="0"/>
            <a:ext cx="475487" cy="6858000"/>
          </a:xfrm>
          <a:prstGeom prst="rect">
            <a:avLst/>
          </a:prstGeom>
        </p:spPr>
      </p:pic>
      <p:graphicFrame>
        <p:nvGraphicFramePr>
          <p:cNvPr id="6" name="Gráfico 1">
            <a:extLst>
              <a:ext uri="{FF2B5EF4-FFF2-40B4-BE49-F238E27FC236}">
                <a16:creationId xmlns:a16="http://schemas.microsoft.com/office/drawing/2014/main" id="{C1A13DB3-A01A-304B-B92B-79EDACDB286F}"/>
              </a:ext>
            </a:extLst>
          </p:cNvPr>
          <p:cNvGraphicFramePr/>
          <p:nvPr>
            <p:extLst>
              <p:ext uri="{D42A27DB-BD31-4B8C-83A1-F6EECF244321}">
                <p14:modId xmlns:p14="http://schemas.microsoft.com/office/powerpoint/2010/main" val="3439812147"/>
              </p:ext>
            </p:extLst>
          </p:nvPr>
        </p:nvGraphicFramePr>
        <p:xfrm>
          <a:off x="3826032" y="1433716"/>
          <a:ext cx="4354456" cy="4223022"/>
        </p:xfrm>
        <a:graphic>
          <a:graphicData uri="http://schemas.openxmlformats.org/drawingml/2006/chart">
            <c:chart xmlns:c="http://schemas.openxmlformats.org/drawingml/2006/chart" xmlns:r="http://schemas.openxmlformats.org/officeDocument/2006/relationships" r:id="rId3"/>
          </a:graphicData>
        </a:graphic>
      </p:graphicFrame>
      <p:sp>
        <p:nvSpPr>
          <p:cNvPr id="7" name="CaixaDeTexto 2">
            <a:extLst>
              <a:ext uri="{FF2B5EF4-FFF2-40B4-BE49-F238E27FC236}">
                <a16:creationId xmlns:a16="http://schemas.microsoft.com/office/drawing/2014/main" id="{0E72AE78-40D1-0849-9B53-DBD8FF1522C1}"/>
              </a:ext>
            </a:extLst>
          </p:cNvPr>
          <p:cNvSpPr txBox="1"/>
          <p:nvPr/>
        </p:nvSpPr>
        <p:spPr>
          <a:xfrm>
            <a:off x="4586018" y="3210688"/>
            <a:ext cx="1125629" cy="461665"/>
          </a:xfrm>
          <a:prstGeom prst="rect">
            <a:avLst/>
          </a:prstGeom>
          <a:noFill/>
        </p:spPr>
        <p:txBody>
          <a:bodyPr wrap="none" rtlCol="0">
            <a:spAutoFit/>
          </a:bodyPr>
          <a:lstStyle/>
          <a:p>
            <a:r>
              <a:rPr lang="pt-BR" sz="2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50-60%</a:t>
            </a:r>
          </a:p>
        </p:txBody>
      </p:sp>
      <p:sp>
        <p:nvSpPr>
          <p:cNvPr id="8" name="CaixaDeTexto 5">
            <a:extLst>
              <a:ext uri="{FF2B5EF4-FFF2-40B4-BE49-F238E27FC236}">
                <a16:creationId xmlns:a16="http://schemas.microsoft.com/office/drawing/2014/main" id="{D0C290B4-5E97-874E-823B-5C3A91478059}"/>
              </a:ext>
            </a:extLst>
          </p:cNvPr>
          <p:cNvSpPr txBox="1"/>
          <p:nvPr/>
        </p:nvSpPr>
        <p:spPr>
          <a:xfrm>
            <a:off x="6017326" y="2326965"/>
            <a:ext cx="1125629" cy="461665"/>
          </a:xfrm>
          <a:prstGeom prst="rect">
            <a:avLst/>
          </a:prstGeom>
          <a:noFill/>
        </p:spPr>
        <p:txBody>
          <a:bodyPr wrap="none" rtlCol="0">
            <a:spAutoFit/>
          </a:bodyPr>
          <a:lstStyle/>
          <a:p>
            <a:r>
              <a:rPr lang="pt-BR" sz="2400" b="1">
                <a:solidFill>
                  <a:srgbClr val="FF0000"/>
                </a:solidFill>
                <a:effectLst>
                  <a:outerShdw blurRad="38100" dist="38100" dir="2700000" algn="tl">
                    <a:srgbClr val="000000">
                      <a:alpha val="43137"/>
                    </a:srgbClr>
                  </a:outerShdw>
                </a:effectLst>
                <a:latin typeface="Calibri" pitchFamily="34" charset="0"/>
                <a:cs typeface="Calibri" pitchFamily="34" charset="0"/>
              </a:rPr>
              <a:t>20-25%</a:t>
            </a:r>
            <a:endParaRPr lang="pt-BR" sz="24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CaixaDeTexto 6">
            <a:extLst>
              <a:ext uri="{FF2B5EF4-FFF2-40B4-BE49-F238E27FC236}">
                <a16:creationId xmlns:a16="http://schemas.microsoft.com/office/drawing/2014/main" id="{CA84A716-3D5B-0D45-8810-09536FD64062}"/>
              </a:ext>
            </a:extLst>
          </p:cNvPr>
          <p:cNvSpPr txBox="1"/>
          <p:nvPr/>
        </p:nvSpPr>
        <p:spPr>
          <a:xfrm>
            <a:off x="6674250" y="3473169"/>
            <a:ext cx="1125629" cy="461665"/>
          </a:xfrm>
          <a:prstGeom prst="rect">
            <a:avLst/>
          </a:prstGeom>
          <a:noFill/>
        </p:spPr>
        <p:txBody>
          <a:bodyPr wrap="none" rtlCol="0">
            <a:spAutoFit/>
          </a:bodyPr>
          <a:lstStyle/>
          <a:p>
            <a:r>
              <a:rPr lang="pt-BR" sz="2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20-25%</a:t>
            </a:r>
          </a:p>
        </p:txBody>
      </p:sp>
      <p:sp>
        <p:nvSpPr>
          <p:cNvPr id="10" name="CaixaDeTexto 13">
            <a:extLst>
              <a:ext uri="{FF2B5EF4-FFF2-40B4-BE49-F238E27FC236}">
                <a16:creationId xmlns:a16="http://schemas.microsoft.com/office/drawing/2014/main" id="{6939AEEC-643C-8042-A838-41B2F6F56EEE}"/>
              </a:ext>
            </a:extLst>
          </p:cNvPr>
          <p:cNvSpPr txBox="1"/>
          <p:nvPr/>
        </p:nvSpPr>
        <p:spPr>
          <a:xfrm>
            <a:off x="4254339" y="2801191"/>
            <a:ext cx="1377300" cy="369332"/>
          </a:xfrm>
          <a:prstGeom prst="rect">
            <a:avLst/>
          </a:prstGeom>
          <a:noFill/>
        </p:spPr>
        <p:txBody>
          <a:bodyPr wrap="none" rtlCol="0">
            <a:spAutoFit/>
          </a:bodyPr>
          <a:lstStyle/>
          <a:p>
            <a:r>
              <a:rPr lang="pt-BR" b="1" dirty="0">
                <a:solidFill>
                  <a:schemeClr val="bg1"/>
                </a:solidFill>
                <a:effectLst>
                  <a:outerShdw blurRad="38100" dist="38100" dir="2700000" algn="tl">
                    <a:srgbClr val="000000">
                      <a:alpha val="43137"/>
                    </a:srgbClr>
                  </a:outerShdw>
                </a:effectLst>
                <a:latin typeface="Calibri" pitchFamily="34" charset="0"/>
                <a:cs typeface="Calibri" pitchFamily="34" charset="0"/>
              </a:rPr>
              <a:t>1. </a:t>
            </a:r>
            <a:r>
              <a:rPr lang="pt-BR"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Jerusalem</a:t>
            </a:r>
            <a:endParaRPr lang="pt-BR"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1" name="CaixaDeTexto 14">
            <a:extLst>
              <a:ext uri="{FF2B5EF4-FFF2-40B4-BE49-F238E27FC236}">
                <a16:creationId xmlns:a16="http://schemas.microsoft.com/office/drawing/2014/main" id="{019C0461-70EA-4243-8504-4D34081D00BC}"/>
              </a:ext>
            </a:extLst>
          </p:cNvPr>
          <p:cNvSpPr txBox="1"/>
          <p:nvPr/>
        </p:nvSpPr>
        <p:spPr>
          <a:xfrm>
            <a:off x="4411526" y="3636734"/>
            <a:ext cx="1364925" cy="646331"/>
          </a:xfrm>
          <a:prstGeom prst="rect">
            <a:avLst/>
          </a:prstGeom>
          <a:noFill/>
        </p:spPr>
        <p:txBody>
          <a:bodyPr wrap="none" rtlCol="0">
            <a:spAutoFit/>
          </a:bodyPr>
          <a:lstStyle/>
          <a:p>
            <a:pPr algn="ctr"/>
            <a:r>
              <a:rPr lang="pt-BR" b="1" dirty="0">
                <a:solidFill>
                  <a:schemeClr val="bg1"/>
                </a:solidFill>
                <a:effectLst>
                  <a:outerShdw blurRad="38100" dist="38100" dir="2700000" algn="tl">
                    <a:srgbClr val="000000">
                      <a:alpha val="43137"/>
                    </a:srgbClr>
                  </a:outerShdw>
                </a:effectLst>
                <a:latin typeface="Calibri" pitchFamily="34" charset="0"/>
                <a:cs typeface="Calibri" pitchFamily="34" charset="0"/>
              </a:rPr>
              <a:t>Local </a:t>
            </a:r>
            <a:r>
              <a:rPr lang="pt-BR"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church</a:t>
            </a:r>
            <a:endParaRPr lang="pt-BR"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algn="ctr"/>
            <a:r>
              <a:rPr lang="pt-BR" b="1" dirty="0">
                <a:solidFill>
                  <a:schemeClr val="bg1"/>
                </a:solidFill>
                <a:effectLst>
                  <a:outerShdw blurRad="38100" dist="38100" dir="2700000" algn="tl">
                    <a:srgbClr val="000000">
                      <a:alpha val="43137"/>
                    </a:srgbClr>
                  </a:outerShdw>
                </a:effectLst>
                <a:latin typeface="Calibri" pitchFamily="34" charset="0"/>
                <a:cs typeface="Calibri" pitchFamily="34" charset="0"/>
              </a:rPr>
              <a:t>budget</a:t>
            </a:r>
          </a:p>
        </p:txBody>
      </p:sp>
      <p:sp>
        <p:nvSpPr>
          <p:cNvPr id="12" name="CaixaDeTexto 16">
            <a:extLst>
              <a:ext uri="{FF2B5EF4-FFF2-40B4-BE49-F238E27FC236}">
                <a16:creationId xmlns:a16="http://schemas.microsoft.com/office/drawing/2014/main" id="{8693EFDE-382C-8347-832D-D7BCE82C81AB}"/>
              </a:ext>
            </a:extLst>
          </p:cNvPr>
          <p:cNvSpPr txBox="1"/>
          <p:nvPr/>
        </p:nvSpPr>
        <p:spPr>
          <a:xfrm>
            <a:off x="5986272" y="1856602"/>
            <a:ext cx="979755" cy="584775"/>
          </a:xfrm>
          <a:prstGeom prst="rect">
            <a:avLst/>
          </a:prstGeom>
          <a:noFill/>
        </p:spPr>
        <p:txBody>
          <a:bodyPr wrap="none" rtlCol="0">
            <a:spAutoFit/>
          </a:bodyPr>
          <a:lstStyle/>
          <a:p>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3. </a:t>
            </a:r>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End</a:t>
            </a:r>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of</a:t>
            </a:r>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p>
          <a:p>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the</a:t>
            </a:r>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earth</a:t>
            </a:r>
            <a:endPar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3" name="CaixaDeTexto 17">
            <a:extLst>
              <a:ext uri="{FF2B5EF4-FFF2-40B4-BE49-F238E27FC236}">
                <a16:creationId xmlns:a16="http://schemas.microsoft.com/office/drawing/2014/main" id="{309A96B4-72AA-3741-961F-44FAF39399E1}"/>
              </a:ext>
            </a:extLst>
          </p:cNvPr>
          <p:cNvSpPr txBox="1"/>
          <p:nvPr/>
        </p:nvSpPr>
        <p:spPr>
          <a:xfrm>
            <a:off x="6017326" y="2688087"/>
            <a:ext cx="1690719" cy="584775"/>
          </a:xfrm>
          <a:prstGeom prst="rect">
            <a:avLst/>
          </a:prstGeom>
          <a:noFill/>
        </p:spPr>
        <p:txBody>
          <a:bodyPr wrap="none" rtlCol="0">
            <a:spAutoFit/>
          </a:bodyPr>
          <a:lstStyle/>
          <a:p>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World </a:t>
            </a:r>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Missionary</a:t>
            </a:r>
            <a:endPar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Projects</a:t>
            </a:r>
            <a:endPar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4" name="CaixaDeTexto 18">
            <a:extLst>
              <a:ext uri="{FF2B5EF4-FFF2-40B4-BE49-F238E27FC236}">
                <a16:creationId xmlns:a16="http://schemas.microsoft.com/office/drawing/2014/main" id="{17ED5866-887B-A846-B06F-F0F975AA5FF5}"/>
              </a:ext>
            </a:extLst>
          </p:cNvPr>
          <p:cNvSpPr txBox="1"/>
          <p:nvPr/>
        </p:nvSpPr>
        <p:spPr>
          <a:xfrm>
            <a:off x="6526566" y="3786752"/>
            <a:ext cx="1382686" cy="584775"/>
          </a:xfrm>
          <a:prstGeom prst="rect">
            <a:avLst/>
          </a:prstGeom>
          <a:noFill/>
        </p:spPr>
        <p:txBody>
          <a:bodyPr wrap="none" rtlCol="0">
            <a:spAutoFit/>
          </a:bodyPr>
          <a:lstStyle/>
          <a:p>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Local </a:t>
            </a:r>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Mission</a:t>
            </a:r>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a:t>
            </a:r>
          </a:p>
          <a:p>
            <a:r>
              <a:rPr lang="pt-BR" sz="16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Projects</a:t>
            </a:r>
            <a:endPar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5" name="CaixaDeTexto 19">
            <a:extLst>
              <a:ext uri="{FF2B5EF4-FFF2-40B4-BE49-F238E27FC236}">
                <a16:creationId xmlns:a16="http://schemas.microsoft.com/office/drawing/2014/main" id="{F6AFCF03-E2D0-CF49-8740-4B74DADEB374}"/>
              </a:ext>
            </a:extLst>
          </p:cNvPr>
          <p:cNvSpPr txBox="1"/>
          <p:nvPr/>
        </p:nvSpPr>
        <p:spPr>
          <a:xfrm>
            <a:off x="6724644" y="3282696"/>
            <a:ext cx="1080745" cy="338554"/>
          </a:xfrm>
          <a:prstGeom prst="rect">
            <a:avLst/>
          </a:prstGeom>
          <a:noFill/>
        </p:spPr>
        <p:txBody>
          <a:bodyPr wrap="none" rtlCol="0">
            <a:spAutoFit/>
          </a:bodyPr>
          <a:lstStyle/>
          <a:p>
            <a:pPr algn="r"/>
            <a:r>
              <a:rPr lang="pt-BR" sz="1600" b="1" dirty="0">
                <a:solidFill>
                  <a:schemeClr val="bg1"/>
                </a:solidFill>
                <a:effectLst>
                  <a:outerShdw blurRad="38100" dist="38100" dir="2700000" algn="tl">
                    <a:srgbClr val="000000">
                      <a:alpha val="43137"/>
                    </a:srgbClr>
                  </a:outerShdw>
                </a:effectLst>
                <a:latin typeface="Calibri" pitchFamily="34" charset="0"/>
                <a:cs typeface="Calibri" pitchFamily="34" charset="0"/>
              </a:rPr>
              <a:t>2. Samaria</a:t>
            </a:r>
          </a:p>
        </p:txBody>
      </p:sp>
      <p:pic>
        <p:nvPicPr>
          <p:cNvPr id="16" name="Picture 4" descr="C:\Users\ana.tostes\Documents\Ana Tostes\Figuras\Cliparts\religiao\77998015.jpg">
            <a:extLst>
              <a:ext uri="{FF2B5EF4-FFF2-40B4-BE49-F238E27FC236}">
                <a16:creationId xmlns:a16="http://schemas.microsoft.com/office/drawing/2014/main" id="{04C86115-E00E-7E42-9B7A-22AA51D8A5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675" t="27744" r="1" b="44511"/>
          <a:stretch/>
        </p:blipFill>
        <p:spPr bwMode="auto">
          <a:xfrm>
            <a:off x="7799879" y="5149554"/>
            <a:ext cx="1304854" cy="1167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C:\Users\ana.tostes\Documents\Ana Tostes\Figuras\Cliparts\religiao\77998015.jpg">
            <a:extLst>
              <a:ext uri="{FF2B5EF4-FFF2-40B4-BE49-F238E27FC236}">
                <a16:creationId xmlns:a16="http://schemas.microsoft.com/office/drawing/2014/main" id="{0B3A929D-1401-E347-99EC-2B57FD6E43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58" t="27778" r="32892" b="46571"/>
          <a:stretch/>
        </p:blipFill>
        <p:spPr bwMode="auto">
          <a:xfrm>
            <a:off x="10151981" y="861568"/>
            <a:ext cx="1224625" cy="1012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5" descr="C:\Users\ana.tostes\Documents\Ana Tostes\Figuras\Cliparts\religiao\Imagem48.jpg">
            <a:extLst>
              <a:ext uri="{FF2B5EF4-FFF2-40B4-BE49-F238E27FC236}">
                <a16:creationId xmlns:a16="http://schemas.microsoft.com/office/drawing/2014/main" id="{26F12743-C358-E44F-94F9-381AD079E7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282" y="1785869"/>
            <a:ext cx="1178499" cy="1012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CaixaDeTexto 15">
            <a:extLst>
              <a:ext uri="{FF2B5EF4-FFF2-40B4-BE49-F238E27FC236}">
                <a16:creationId xmlns:a16="http://schemas.microsoft.com/office/drawing/2014/main" id="{4978A0A8-BA02-B747-A058-A4B4D062874E}"/>
              </a:ext>
            </a:extLst>
          </p:cNvPr>
          <p:cNvSpPr txBox="1"/>
          <p:nvPr/>
        </p:nvSpPr>
        <p:spPr>
          <a:xfrm>
            <a:off x="1213266" y="2917527"/>
            <a:ext cx="2665974" cy="2185214"/>
          </a:xfrm>
          <a:prstGeom prst="rect">
            <a:avLst/>
          </a:prstGeom>
          <a:noFill/>
        </p:spPr>
        <p:txBody>
          <a:bodyPr wrap="square" rtlCol="0">
            <a:spAutoFit/>
          </a:bodyPr>
          <a:lstStyle/>
          <a:p>
            <a:r>
              <a:rPr lang="en-US" sz="2800" b="1" dirty="0">
                <a:solidFill>
                  <a:schemeClr val="tx1">
                    <a:lumMod val="50000"/>
                    <a:lumOff val="50000"/>
                  </a:schemeClr>
                </a:solidFill>
                <a:latin typeface="Calibri" pitchFamily="34" charset="0"/>
                <a:cs typeface="Calibri" pitchFamily="34" charset="0"/>
              </a:rPr>
              <a:t>1. </a:t>
            </a:r>
            <a:r>
              <a:rPr lang="en-US" b="1" dirty="0">
                <a:solidFill>
                  <a:schemeClr val="tx1">
                    <a:lumMod val="50000"/>
                    <a:lumOff val="50000"/>
                  </a:schemeClr>
                </a:solidFill>
                <a:latin typeface="Calibri" pitchFamily="34" charset="0"/>
                <a:cs typeface="Calibri" pitchFamily="34" charset="0"/>
              </a:rPr>
              <a:t>Energy, water, telephone/internet, janitorial, cleaning, maintenance, renovation, pamphlets, Pathfinders, ADRA, departments, bible workers, </a:t>
            </a:r>
            <a:r>
              <a:rPr lang="en-US" b="1" dirty="0" err="1">
                <a:solidFill>
                  <a:schemeClr val="tx1">
                    <a:lumMod val="50000"/>
                    <a:lumOff val="50000"/>
                  </a:schemeClr>
                </a:solidFill>
                <a:latin typeface="Calibri" pitchFamily="34" charset="0"/>
                <a:cs typeface="Calibri" pitchFamily="34" charset="0"/>
              </a:rPr>
              <a:t>etc</a:t>
            </a:r>
            <a:r>
              <a:rPr lang="is-IS" b="1" dirty="0">
                <a:solidFill>
                  <a:schemeClr val="tx1">
                    <a:lumMod val="50000"/>
                    <a:lumOff val="50000"/>
                  </a:schemeClr>
                </a:solidFill>
                <a:latin typeface="Calibri" pitchFamily="34" charset="0"/>
                <a:cs typeface="Calibri" pitchFamily="34" charset="0"/>
              </a:rPr>
              <a:t>….</a:t>
            </a:r>
            <a:endParaRPr lang="en-US" b="1" dirty="0">
              <a:solidFill>
                <a:schemeClr val="tx1">
                  <a:lumMod val="50000"/>
                  <a:lumOff val="50000"/>
                </a:schemeClr>
              </a:solidFill>
              <a:latin typeface="Calibri" pitchFamily="34" charset="0"/>
              <a:cs typeface="Calibri" pitchFamily="34" charset="0"/>
            </a:endParaRPr>
          </a:p>
        </p:txBody>
      </p:sp>
      <p:cxnSp>
        <p:nvCxnSpPr>
          <p:cNvPr id="20" name="Conector de seta reta 7">
            <a:extLst>
              <a:ext uri="{FF2B5EF4-FFF2-40B4-BE49-F238E27FC236}">
                <a16:creationId xmlns:a16="http://schemas.microsoft.com/office/drawing/2014/main" id="{D7F6B6A7-7F9E-2C43-B68A-F61B95F0A8BA}"/>
              </a:ext>
            </a:extLst>
          </p:cNvPr>
          <p:cNvCxnSpPr>
            <a:cxnSpLocks/>
          </p:cNvCxnSpPr>
          <p:nvPr/>
        </p:nvCxnSpPr>
        <p:spPr>
          <a:xfrm flipV="1">
            <a:off x="7673475" y="2174197"/>
            <a:ext cx="1897245" cy="3327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Conector de seta reta 9">
            <a:extLst>
              <a:ext uri="{FF2B5EF4-FFF2-40B4-BE49-F238E27FC236}">
                <a16:creationId xmlns:a16="http://schemas.microsoft.com/office/drawing/2014/main" id="{3F1E6336-8F5F-B044-B74B-CC62B587057F}"/>
              </a:ext>
            </a:extLst>
          </p:cNvPr>
          <p:cNvCxnSpPr>
            <a:cxnSpLocks/>
          </p:cNvCxnSpPr>
          <p:nvPr/>
        </p:nvCxnSpPr>
        <p:spPr>
          <a:xfrm>
            <a:off x="7954055" y="4206998"/>
            <a:ext cx="1150678" cy="108740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0">
            <a:extLst>
              <a:ext uri="{FF2B5EF4-FFF2-40B4-BE49-F238E27FC236}">
                <a16:creationId xmlns:a16="http://schemas.microsoft.com/office/drawing/2014/main" id="{8AC49F6E-693C-354B-AEB6-5744DCD93E5D}"/>
              </a:ext>
            </a:extLst>
          </p:cNvPr>
          <p:cNvCxnSpPr>
            <a:cxnSpLocks/>
          </p:cNvCxnSpPr>
          <p:nvPr/>
        </p:nvCxnSpPr>
        <p:spPr>
          <a:xfrm flipH="1" flipV="1">
            <a:off x="2687879" y="2581660"/>
            <a:ext cx="1269977" cy="43481"/>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CaixaDeTexto 28">
            <a:extLst>
              <a:ext uri="{FF2B5EF4-FFF2-40B4-BE49-F238E27FC236}">
                <a16:creationId xmlns:a16="http://schemas.microsoft.com/office/drawing/2014/main" id="{486FB93D-1618-E447-937B-0DEE7A389200}"/>
              </a:ext>
            </a:extLst>
          </p:cNvPr>
          <p:cNvSpPr txBox="1"/>
          <p:nvPr/>
        </p:nvSpPr>
        <p:spPr>
          <a:xfrm>
            <a:off x="8458600" y="5471883"/>
            <a:ext cx="2305693" cy="523220"/>
          </a:xfrm>
          <a:prstGeom prst="rect">
            <a:avLst/>
          </a:prstGeom>
          <a:noFill/>
        </p:spPr>
        <p:txBody>
          <a:bodyPr wrap="square" rtlCol="0">
            <a:spAutoFit/>
          </a:bodyPr>
          <a:lstStyle/>
          <a:p>
            <a:pPr algn="r"/>
            <a:r>
              <a:rPr lang="pt-BR" sz="2800" b="1" dirty="0">
                <a:solidFill>
                  <a:schemeClr val="tx1">
                    <a:lumMod val="50000"/>
                    <a:lumOff val="50000"/>
                  </a:schemeClr>
                </a:solidFill>
                <a:latin typeface="Calibri" pitchFamily="34" charset="0"/>
                <a:cs typeface="Calibri" pitchFamily="34" charset="0"/>
              </a:rPr>
              <a:t>2. </a:t>
            </a:r>
            <a:r>
              <a:rPr lang="pt-BR" sz="1600" b="1" dirty="0">
                <a:solidFill>
                  <a:schemeClr val="tx1">
                    <a:lumMod val="50000"/>
                    <a:lumOff val="50000"/>
                  </a:schemeClr>
                </a:solidFill>
                <a:latin typeface="Calibri" pitchFamily="34" charset="0"/>
                <a:cs typeface="Calibri" pitchFamily="34" charset="0"/>
              </a:rPr>
              <a:t>New </a:t>
            </a:r>
            <a:r>
              <a:rPr lang="pt-BR" sz="1600" b="1" dirty="0" err="1">
                <a:solidFill>
                  <a:schemeClr val="tx1">
                    <a:lumMod val="50000"/>
                    <a:lumOff val="50000"/>
                  </a:schemeClr>
                </a:solidFill>
                <a:latin typeface="Calibri" pitchFamily="34" charset="0"/>
                <a:cs typeface="Calibri" pitchFamily="34" charset="0"/>
              </a:rPr>
              <a:t>churches</a:t>
            </a:r>
            <a:endParaRPr lang="pt-BR" sz="1600" b="1" dirty="0">
              <a:solidFill>
                <a:schemeClr val="tx1">
                  <a:lumMod val="50000"/>
                  <a:lumOff val="50000"/>
                </a:schemeClr>
              </a:solidFill>
              <a:latin typeface="Calibri" pitchFamily="34" charset="0"/>
              <a:cs typeface="Calibri" pitchFamily="34" charset="0"/>
            </a:endParaRPr>
          </a:p>
        </p:txBody>
      </p:sp>
      <p:sp>
        <p:nvSpPr>
          <p:cNvPr id="24" name="CaixaDeTexto 29">
            <a:extLst>
              <a:ext uri="{FF2B5EF4-FFF2-40B4-BE49-F238E27FC236}">
                <a16:creationId xmlns:a16="http://schemas.microsoft.com/office/drawing/2014/main" id="{D77F371D-0F07-5B4E-87CE-D67A30EDBF27}"/>
              </a:ext>
            </a:extLst>
          </p:cNvPr>
          <p:cNvSpPr txBox="1"/>
          <p:nvPr/>
        </p:nvSpPr>
        <p:spPr>
          <a:xfrm>
            <a:off x="9334249" y="1937580"/>
            <a:ext cx="2127783" cy="1508105"/>
          </a:xfrm>
          <a:prstGeom prst="rect">
            <a:avLst/>
          </a:prstGeom>
          <a:noFill/>
        </p:spPr>
        <p:txBody>
          <a:bodyPr wrap="square" rtlCol="0">
            <a:spAutoFit/>
          </a:bodyPr>
          <a:lstStyle/>
          <a:p>
            <a:pPr algn="r"/>
            <a:r>
              <a:rPr lang="en-US" sz="2800" b="1" dirty="0">
                <a:solidFill>
                  <a:schemeClr val="tx1">
                    <a:lumMod val="50000"/>
                    <a:lumOff val="50000"/>
                  </a:schemeClr>
                </a:solidFill>
                <a:latin typeface="Calibri" pitchFamily="34" charset="0"/>
                <a:cs typeface="Calibri" pitchFamily="34" charset="0"/>
              </a:rPr>
              <a:t>3. </a:t>
            </a:r>
            <a:r>
              <a:rPr lang="en-US" sz="1600" b="1" dirty="0">
                <a:solidFill>
                  <a:schemeClr val="tx1">
                    <a:lumMod val="50000"/>
                    <a:lumOff val="50000"/>
                  </a:schemeClr>
                </a:solidFill>
                <a:latin typeface="Calibri" pitchFamily="34" charset="0"/>
                <a:cs typeface="Calibri" pitchFamily="34" charset="0"/>
              </a:rPr>
              <a:t>Global mission missionaries where there are no SDA (10/40 window, </a:t>
            </a:r>
            <a:r>
              <a:rPr lang="en-US" sz="1600" b="1" dirty="0" err="1">
                <a:solidFill>
                  <a:schemeClr val="tx1">
                    <a:lumMod val="50000"/>
                    <a:lumOff val="50000"/>
                  </a:schemeClr>
                </a:solidFill>
                <a:latin typeface="Calibri" pitchFamily="34" charset="0"/>
                <a:cs typeface="Calibri" pitchFamily="34" charset="0"/>
              </a:rPr>
              <a:t>muslim</a:t>
            </a:r>
            <a:r>
              <a:rPr lang="en-US" sz="1600" b="1" dirty="0">
                <a:solidFill>
                  <a:schemeClr val="tx1">
                    <a:lumMod val="50000"/>
                    <a:lumOff val="50000"/>
                  </a:schemeClr>
                </a:solidFill>
                <a:latin typeface="Calibri" pitchFamily="34" charset="0"/>
                <a:cs typeface="Calibri" pitchFamily="34" charset="0"/>
              </a:rPr>
              <a:t> world).</a:t>
            </a:r>
          </a:p>
        </p:txBody>
      </p:sp>
      <p:sp>
        <p:nvSpPr>
          <p:cNvPr id="2" name="Rectangle 1">
            <a:extLst>
              <a:ext uri="{FF2B5EF4-FFF2-40B4-BE49-F238E27FC236}">
                <a16:creationId xmlns:a16="http://schemas.microsoft.com/office/drawing/2014/main" id="{0B026646-F14A-D140-A851-3C8FBA4567ED}"/>
              </a:ext>
            </a:extLst>
          </p:cNvPr>
          <p:cNvSpPr/>
          <p:nvPr/>
        </p:nvSpPr>
        <p:spPr>
          <a:xfrm>
            <a:off x="1213266" y="543343"/>
            <a:ext cx="7197217" cy="646331"/>
          </a:xfrm>
          <a:prstGeom prst="rect">
            <a:avLst/>
          </a:prstGeom>
          <a:noFill/>
          <a:ln>
            <a:noFill/>
          </a:ln>
        </p:spPr>
        <p:txBody>
          <a:bodyPr wrap="square">
            <a:spAutoFit/>
          </a:bodyPr>
          <a:lstStyle/>
          <a:p>
            <a:pPr lvl="0"/>
            <a:r>
              <a:rPr lang="pt-BR" sz="3600" b="1" dirty="0">
                <a:ln w="17780" cmpd="sng">
                  <a:solidFill>
                    <a:schemeClr val="accent1">
                      <a:tint val="3000"/>
                    </a:schemeClr>
                  </a:solidFill>
                  <a:prstDash val="solid"/>
                  <a:miter lim="800000"/>
                </a:ln>
                <a:solidFill>
                  <a:schemeClr val="tx1">
                    <a:lumMod val="50000"/>
                    <a:lumOff val="50000"/>
                  </a:schemeClr>
                </a:solidFill>
                <a:latin typeface="Avenir Black" panose="02000503020000020003" pitchFamily="2" charset="0"/>
              </a:rPr>
              <a:t>COMBINED OFFERING PLAN*</a:t>
            </a:r>
            <a:endParaRPr lang="pt-BR" sz="2400" b="1" dirty="0">
              <a:ln w="17780" cmpd="sng">
                <a:solidFill>
                  <a:schemeClr val="accent1">
                    <a:tint val="3000"/>
                  </a:schemeClr>
                </a:solidFill>
                <a:prstDash val="solid"/>
                <a:miter lim="800000"/>
              </a:ln>
              <a:solidFill>
                <a:schemeClr val="tx1">
                  <a:lumMod val="50000"/>
                  <a:lumOff val="50000"/>
                </a:schemeClr>
              </a:solidFill>
              <a:latin typeface="Avenir Black" panose="02000503020000020003" pitchFamily="2" charset="0"/>
            </a:endParaRPr>
          </a:p>
        </p:txBody>
      </p:sp>
      <p:sp>
        <p:nvSpPr>
          <p:cNvPr id="30" name="Rectangle 29">
            <a:extLst>
              <a:ext uri="{FF2B5EF4-FFF2-40B4-BE49-F238E27FC236}">
                <a16:creationId xmlns:a16="http://schemas.microsoft.com/office/drawing/2014/main" id="{8762D4AB-E301-3E45-AD84-4C7F3E404B51}"/>
              </a:ext>
            </a:extLst>
          </p:cNvPr>
          <p:cNvSpPr/>
          <p:nvPr/>
        </p:nvSpPr>
        <p:spPr>
          <a:xfrm>
            <a:off x="1213266" y="5733493"/>
            <a:ext cx="4716185" cy="738664"/>
          </a:xfrm>
          <a:prstGeom prst="rect">
            <a:avLst/>
          </a:prstGeom>
          <a:noFill/>
          <a:ln>
            <a:noFill/>
          </a:ln>
        </p:spPr>
        <p:txBody>
          <a:bodyPr wrap="square">
            <a:spAutoFit/>
          </a:bodyPr>
          <a:lstStyle/>
          <a:p>
            <a:r>
              <a:rPr lang="en-US" sz="1400" b="1" dirty="0">
                <a:solidFill>
                  <a:schemeClr val="bg1">
                    <a:lumMod val="65000"/>
                  </a:schemeClr>
                </a:solidFill>
                <a:latin typeface="Calibri" pitchFamily="34" charset="0"/>
                <a:cs typeface="Calibri" pitchFamily="34" charset="0"/>
              </a:rPr>
              <a:t>* “Promise”, non designated and plate offerings will follow this distribution, unless they are differently designed by the worshiper.</a:t>
            </a:r>
          </a:p>
        </p:txBody>
      </p:sp>
    </p:spTree>
    <p:extLst>
      <p:ext uri="{BB962C8B-B14F-4D97-AF65-F5344CB8AC3E}">
        <p14:creationId xmlns:p14="http://schemas.microsoft.com/office/powerpoint/2010/main" val="7972414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3" grpId="0"/>
      <p:bldP spid="24"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E013900-29BA-3640-BCC6-6D77E3996C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13" b="16038"/>
          <a:stretch/>
        </p:blipFill>
        <p:spPr>
          <a:xfrm>
            <a:off x="365760" y="0"/>
            <a:ext cx="11826240" cy="6858000"/>
          </a:xfrm>
          <a:prstGeom prst="rect">
            <a:avLst/>
          </a:prstGeom>
        </p:spPr>
      </p:pic>
      <p:pic>
        <p:nvPicPr>
          <p:cNvPr id="3" name="Picture 2">
            <a:extLst>
              <a:ext uri="{FF2B5EF4-FFF2-40B4-BE49-F238E27FC236}">
                <a16:creationId xmlns:a16="http://schemas.microsoft.com/office/drawing/2014/main" id="{2D80B80A-D891-6640-9184-5AF1701EB85D}"/>
              </a:ext>
            </a:extLst>
          </p:cNvPr>
          <p:cNvPicPr>
            <a:picLocks noChangeAspect="1"/>
          </p:cNvPicPr>
          <p:nvPr/>
        </p:nvPicPr>
        <p:blipFill rotWithShape="1">
          <a:blip r:embed="rId3"/>
          <a:srcRect r="96997"/>
          <a:stretch/>
        </p:blipFill>
        <p:spPr>
          <a:xfrm>
            <a:off x="1" y="0"/>
            <a:ext cx="365759" cy="6858000"/>
          </a:xfrm>
          <a:prstGeom prst="rect">
            <a:avLst/>
          </a:prstGeom>
        </p:spPr>
      </p:pic>
    </p:spTree>
    <p:extLst>
      <p:ext uri="{BB962C8B-B14F-4D97-AF65-F5344CB8AC3E}">
        <p14:creationId xmlns:p14="http://schemas.microsoft.com/office/powerpoint/2010/main" val="2670456806"/>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5ED1E-AF0C-164F-9925-66ABB3FB1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34" b="17866"/>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80B80A-D891-6640-9184-5AF1701EB85D}"/>
              </a:ext>
            </a:extLst>
          </p:cNvPr>
          <p:cNvPicPr>
            <a:picLocks noChangeAspect="1"/>
          </p:cNvPicPr>
          <p:nvPr/>
        </p:nvPicPr>
        <p:blipFill rotWithShape="1">
          <a:blip r:embed="rId3"/>
          <a:srcRect r="96997"/>
          <a:stretch/>
        </p:blipFill>
        <p:spPr>
          <a:xfrm>
            <a:off x="1" y="0"/>
            <a:ext cx="365759" cy="6858000"/>
          </a:xfrm>
          <a:prstGeom prst="rect">
            <a:avLst/>
          </a:prstGeom>
        </p:spPr>
      </p:pic>
    </p:spTree>
    <p:extLst>
      <p:ext uri="{BB962C8B-B14F-4D97-AF65-F5344CB8AC3E}">
        <p14:creationId xmlns:p14="http://schemas.microsoft.com/office/powerpoint/2010/main" val="2548334592"/>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5884" y="10274"/>
            <a:ext cx="12180231" cy="685799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873663"/>
            <a:ext cx="491843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bg1"/>
                </a:solidFill>
                <a:latin typeface="Avenir Black" panose="02000503020000020003" pitchFamily="2" charset="0"/>
                <a:sym typeface="Helvetica Light"/>
              </a:rPr>
              <a:t>A CONDITION FOR UNITY</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293301"/>
            <a:ext cx="4442949"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“Never can the unity for which Christ prayed exist until </a:t>
            </a:r>
          </a:p>
          <a:p>
            <a:r>
              <a:rPr lang="en-US" sz="2000" dirty="0">
                <a:solidFill>
                  <a:schemeClr val="bg1"/>
                </a:solidFill>
                <a:latin typeface="Avenir Roman" panose="02000503020000020003" pitchFamily="2" charset="0"/>
              </a:rPr>
              <a:t>[1] spirituality is brought into missionary service, and until </a:t>
            </a:r>
          </a:p>
          <a:p>
            <a:r>
              <a:rPr lang="en-US" sz="2000" dirty="0">
                <a:solidFill>
                  <a:schemeClr val="bg1"/>
                </a:solidFill>
                <a:latin typeface="Avenir Roman" panose="02000503020000020003" pitchFamily="2" charset="0"/>
              </a:rPr>
              <a:t>[2] the church becomes an </a:t>
            </a:r>
            <a:r>
              <a:rPr lang="en-US" sz="2000" b="1" dirty="0">
                <a:solidFill>
                  <a:srgbClr val="FFC000"/>
                </a:solidFill>
                <a:latin typeface="Avenir Roman" panose="02000503020000020003" pitchFamily="2" charset="0"/>
              </a:rPr>
              <a:t>agency for the support of missions</a:t>
            </a:r>
            <a:r>
              <a:rPr lang="en-US" sz="2000" dirty="0">
                <a:solidFill>
                  <a:schemeClr val="bg1"/>
                </a:solidFill>
                <a:latin typeface="Avenir Roman" panose="02000503020000020003" pitchFamily="2" charset="0"/>
              </a:rPr>
              <a:t>. The efforts of the missionaries will not accomplish what they should until the church members in the home field show, not only in word, but in deed, that they realize the obligation resting upon them to give these missionaries their hearty support.” CS, 47, 48 </a:t>
            </a:r>
          </a:p>
        </p:txBody>
      </p:sp>
    </p:spTree>
    <p:extLst>
      <p:ext uri="{BB962C8B-B14F-4D97-AF65-F5344CB8AC3E}">
        <p14:creationId xmlns:p14="http://schemas.microsoft.com/office/powerpoint/2010/main" val="29455659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873663"/>
            <a:ext cx="646682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bg1"/>
                </a:solidFill>
                <a:latin typeface="Avenir Black" panose="02000503020000020003" pitchFamily="2" charset="0"/>
                <a:sym typeface="Helvetica Light"/>
              </a:rPr>
              <a:t>PROBLEM OF GIVING TO PROJECTS</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601077"/>
            <a:ext cx="4442949"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 The problem that we are going to be confronting, and I see it in the financial statements… is that, if people are choosing to give so much to projects, that we are really in danger of maintaining the operation in your places, because if the trend continues, there will not be enough money to do everything we are giving you to do.” </a:t>
            </a:r>
          </a:p>
          <a:p>
            <a:r>
              <a:rPr lang="en-US" sz="2000" dirty="0">
                <a:solidFill>
                  <a:schemeClr val="bg1"/>
                </a:solidFill>
                <a:latin typeface="Avenir Roman" panose="02000503020000020003" pitchFamily="2" charset="0"/>
              </a:rPr>
              <a:t>Juan </a:t>
            </a:r>
            <a:r>
              <a:rPr lang="en-US" sz="2000" dirty="0" err="1">
                <a:solidFill>
                  <a:schemeClr val="bg1"/>
                </a:solidFill>
                <a:latin typeface="Avenir Roman" panose="02000503020000020003" pitchFamily="2" charset="0"/>
              </a:rPr>
              <a:t>Prestol-Puesán</a:t>
            </a:r>
            <a:r>
              <a:rPr lang="en-US" sz="2000" dirty="0">
                <a:solidFill>
                  <a:schemeClr val="bg1"/>
                </a:solidFill>
                <a:latin typeface="Avenir Roman" panose="02000503020000020003" pitchFamily="2" charset="0"/>
              </a:rPr>
              <a:t>, GC Treasurer.</a:t>
            </a:r>
          </a:p>
        </p:txBody>
      </p:sp>
      <p:pic>
        <p:nvPicPr>
          <p:cNvPr id="6" name="Picture 5">
            <a:extLst>
              <a:ext uri="{FF2B5EF4-FFF2-40B4-BE49-F238E27FC236}">
                <a16:creationId xmlns:a16="http://schemas.microsoft.com/office/drawing/2014/main" id="{E421380F-9175-394C-BDFE-40973A23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5316">
            <a:off x="7225614" y="911467"/>
            <a:ext cx="4030937" cy="469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70060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1281588"/>
            <a:ext cx="58816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EMPHASIS ON SPECIAL (FREEWILL) OFFERINGS WILL</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754966"/>
            <a:ext cx="6222981"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000" dirty="0">
                <a:solidFill>
                  <a:schemeClr val="bg1"/>
                </a:solidFill>
                <a:latin typeface="Avenir Roman" panose="02000503020000020003" pitchFamily="2" charset="0"/>
              </a:rPr>
              <a:t>Generate fight for funds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Ruin the local church missionary endeavor</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Divert member’s minds from the big ”missionary” picture</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Develop some kind of corporative selfishness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Promote congregationalism and tithe retention</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Will confuse church members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Will not motivate local churches to prepare their budget</a:t>
            </a:r>
          </a:p>
          <a:p>
            <a:pPr marL="342900" indent="-342900">
              <a:buFont typeface="Arial" panose="020B0604020202020204" pitchFamily="34" charset="0"/>
              <a:buChar char="•"/>
            </a:pPr>
            <a:endParaRPr lang="en-US" sz="2000" dirty="0">
              <a:solidFill>
                <a:schemeClr val="bg1"/>
              </a:solidFill>
              <a:latin typeface="Avenir Roman" panose="02000503020000020003" pitchFamily="2" charset="0"/>
            </a:endParaRPr>
          </a:p>
        </p:txBody>
      </p:sp>
    </p:spTree>
    <p:extLst>
      <p:ext uri="{BB962C8B-B14F-4D97-AF65-F5344CB8AC3E}">
        <p14:creationId xmlns:p14="http://schemas.microsoft.com/office/powerpoint/2010/main" val="41702766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1281588"/>
            <a:ext cx="58816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THE “REFLEX INFLUENCE” PRINCIPLE</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908855"/>
            <a:ext cx="412595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 “To show a liberal, self-denying spirit for the success of foreign missions is a </a:t>
            </a:r>
            <a:r>
              <a:rPr lang="en-US" sz="2000" b="1" dirty="0">
                <a:solidFill>
                  <a:srgbClr val="FFC000"/>
                </a:solidFill>
                <a:latin typeface="Avenir Roman" panose="02000503020000020003" pitchFamily="2" charset="0"/>
              </a:rPr>
              <a:t>sure way </a:t>
            </a:r>
            <a:r>
              <a:rPr lang="en-US" sz="2000" dirty="0">
                <a:solidFill>
                  <a:schemeClr val="bg1"/>
                </a:solidFill>
                <a:latin typeface="Avenir Roman" panose="02000503020000020003" pitchFamily="2" charset="0"/>
              </a:rPr>
              <a:t>to advance home missionary work; for the </a:t>
            </a:r>
            <a:r>
              <a:rPr lang="en-US" sz="2000" b="1" dirty="0">
                <a:solidFill>
                  <a:srgbClr val="00B0F0"/>
                </a:solidFill>
                <a:latin typeface="Avenir Roman" panose="02000503020000020003" pitchFamily="2" charset="0"/>
              </a:rPr>
              <a:t>prosperity of the home work depends </a:t>
            </a:r>
            <a:r>
              <a:rPr lang="en-US" sz="2000" b="1" dirty="0">
                <a:solidFill>
                  <a:srgbClr val="FF0000"/>
                </a:solidFill>
                <a:latin typeface="Avenir Roman" panose="02000503020000020003" pitchFamily="2" charset="0"/>
              </a:rPr>
              <a:t>largely</a:t>
            </a:r>
            <a:r>
              <a:rPr lang="en-US" sz="2000" dirty="0">
                <a:solidFill>
                  <a:schemeClr val="bg1"/>
                </a:solidFill>
                <a:latin typeface="Avenir Roman" panose="02000503020000020003" pitchFamily="2" charset="0"/>
              </a:rPr>
              <a:t>, under God, upon the reflex influence of the evangelical work done in countries afar off. …” GW, 465</a:t>
            </a:r>
          </a:p>
        </p:txBody>
      </p:sp>
    </p:spTree>
    <p:extLst>
      <p:ext uri="{BB962C8B-B14F-4D97-AF65-F5344CB8AC3E}">
        <p14:creationId xmlns:p14="http://schemas.microsoft.com/office/powerpoint/2010/main" val="10037932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1281588"/>
            <a:ext cx="58816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WITH THE SUGGESTED DISTRIBUTION</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863064"/>
            <a:ext cx="412595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000" dirty="0">
                <a:solidFill>
                  <a:schemeClr val="bg1"/>
                </a:solidFill>
                <a:latin typeface="Avenir Roman" panose="02000503020000020003" pitchFamily="2" charset="0"/>
              </a:rPr>
              <a:t>At least 40/50% goes to new projects (maybe churches) in new places!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Existing churches are maintained</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Worldwide necessities are supplied</a:t>
            </a:r>
          </a:p>
        </p:txBody>
      </p:sp>
    </p:spTree>
    <p:extLst>
      <p:ext uri="{BB962C8B-B14F-4D97-AF65-F5344CB8AC3E}">
        <p14:creationId xmlns:p14="http://schemas.microsoft.com/office/powerpoint/2010/main" val="117494447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8"/>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4" y="997382"/>
            <a:ext cx="421986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PROSPERITY: NATURAL RESULT!</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2273366"/>
            <a:ext cx="4973631"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dirty="0">
                <a:solidFill>
                  <a:schemeClr val="bg1"/>
                </a:solidFill>
                <a:latin typeface="Avenir Roman" panose="02000503020000020003" pitchFamily="2" charset="0"/>
              </a:rPr>
              <a:t>“Whenever God’s people, in any period of the world, have cheerfully and willingly carried out </a:t>
            </a:r>
            <a:r>
              <a:rPr lang="en-US" sz="2000" b="1" dirty="0">
                <a:solidFill>
                  <a:schemeClr val="accent2"/>
                </a:solidFill>
                <a:latin typeface="Avenir Roman" panose="02000503020000020003" pitchFamily="2" charset="0"/>
              </a:rPr>
              <a:t>His plan</a:t>
            </a:r>
            <a:r>
              <a:rPr lang="en-US" sz="2000" dirty="0">
                <a:solidFill>
                  <a:schemeClr val="bg1"/>
                </a:solidFill>
                <a:latin typeface="Avenir Roman" panose="02000503020000020003" pitchFamily="2" charset="0"/>
              </a:rPr>
              <a:t> in </a:t>
            </a:r>
            <a:r>
              <a:rPr lang="en-US" sz="2000" b="1" dirty="0">
                <a:solidFill>
                  <a:schemeClr val="accent2"/>
                </a:solidFill>
                <a:latin typeface="Avenir Roman" panose="02000503020000020003" pitchFamily="2" charset="0"/>
              </a:rPr>
              <a:t>systematic benevolence</a:t>
            </a:r>
            <a:r>
              <a:rPr lang="en-US" sz="2000" dirty="0">
                <a:solidFill>
                  <a:schemeClr val="bg1"/>
                </a:solidFill>
                <a:latin typeface="Avenir Roman" panose="02000503020000020003" pitchFamily="2" charset="0"/>
              </a:rPr>
              <a:t> and in gifts and offerings, they have realized the standing promise that </a:t>
            </a:r>
            <a:r>
              <a:rPr lang="en-US" sz="2000" b="1" dirty="0">
                <a:solidFill>
                  <a:schemeClr val="accent2"/>
                </a:solidFill>
                <a:latin typeface="Avenir Roman" panose="02000503020000020003" pitchFamily="2" charset="0"/>
              </a:rPr>
              <a:t>prosperity should attend all their labors </a:t>
            </a:r>
            <a:r>
              <a:rPr lang="en-US" sz="2000" dirty="0">
                <a:solidFill>
                  <a:schemeClr val="bg1"/>
                </a:solidFill>
                <a:latin typeface="Avenir Roman" panose="02000503020000020003" pitchFamily="2" charset="0"/>
              </a:rPr>
              <a:t>just </a:t>
            </a:r>
            <a:r>
              <a:rPr lang="en-US" sz="2000" b="1" dirty="0">
                <a:solidFill>
                  <a:schemeClr val="accent2"/>
                </a:solidFill>
                <a:latin typeface="Avenir Roman" panose="02000503020000020003" pitchFamily="2" charset="0"/>
              </a:rPr>
              <a:t>in proportion as obeyed His requirements</a:t>
            </a:r>
            <a:r>
              <a:rPr lang="en-US" sz="2000" dirty="0">
                <a:solidFill>
                  <a:schemeClr val="bg1"/>
                </a:solidFill>
                <a:latin typeface="Avenir Roman" panose="02000503020000020003" pitchFamily="2" charset="0"/>
              </a:rPr>
              <a:t>. When they acknowledged the claims of God, and complied with His requirements, honoring Him with their substance, </a:t>
            </a:r>
            <a:r>
              <a:rPr lang="en-US" sz="2000" b="1" dirty="0">
                <a:solidFill>
                  <a:schemeClr val="accent2"/>
                </a:solidFill>
                <a:latin typeface="Avenir Roman" panose="02000503020000020003" pitchFamily="2" charset="0"/>
              </a:rPr>
              <a:t>their barns were filled with plenty</a:t>
            </a:r>
            <a:r>
              <a:rPr lang="en-US" sz="2000" dirty="0">
                <a:solidFill>
                  <a:schemeClr val="bg1"/>
                </a:solidFill>
                <a:latin typeface="Avenir Roman" panose="02000503020000020003" pitchFamily="2" charset="0"/>
              </a:rPr>
              <a:t>.” 3T 295 (CS 347).</a:t>
            </a:r>
          </a:p>
          <a:p>
            <a:endParaRPr lang="en-US" sz="2000" dirty="0">
              <a:solidFill>
                <a:schemeClr val="bg1"/>
              </a:solidFill>
              <a:latin typeface="Avenir Roman" panose="02000503020000020003" pitchFamily="2" charset="0"/>
            </a:endParaRPr>
          </a:p>
        </p:txBody>
      </p:sp>
    </p:spTree>
    <p:extLst>
      <p:ext uri="{BB962C8B-B14F-4D97-AF65-F5344CB8AC3E}">
        <p14:creationId xmlns:p14="http://schemas.microsoft.com/office/powerpoint/2010/main" val="66129180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0" y="1"/>
            <a:ext cx="12180231" cy="6857999"/>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2" y="743082"/>
            <a:ext cx="729020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“THE </a:t>
            </a:r>
            <a:r>
              <a:rPr lang="pt-BR" sz="3200" b="1" dirty="0">
                <a:solidFill>
                  <a:srgbClr val="FFC000"/>
                </a:solidFill>
                <a:latin typeface="Avenir Black" panose="02000503020000020003" pitchFamily="2" charset="0"/>
                <a:sym typeface="Helvetica Light"/>
              </a:rPr>
              <a:t>GREAT COMISSION</a:t>
            </a:r>
            <a:r>
              <a:rPr lang="pt-BR" sz="3200" b="1" dirty="0">
                <a:solidFill>
                  <a:schemeClr val="bg1"/>
                </a:solidFill>
                <a:latin typeface="Avenir Black" panose="02000503020000020003" pitchFamily="2" charset="0"/>
                <a:sym typeface="Helvetica Light"/>
              </a:rPr>
              <a:t>” </a:t>
            </a:r>
            <a:r>
              <a:rPr lang="pt-BR" sz="3200" b="1" dirty="0" err="1">
                <a:solidFill>
                  <a:schemeClr val="bg1"/>
                </a:solidFill>
                <a:latin typeface="Avenir Black" panose="02000503020000020003" pitchFamily="2" charset="0"/>
                <a:sym typeface="Helvetica Light"/>
              </a:rPr>
              <a:t>X</a:t>
            </a:r>
            <a:r>
              <a:rPr lang="pt-BR" sz="3200" b="1" dirty="0">
                <a:solidFill>
                  <a:schemeClr val="bg1"/>
                </a:solidFill>
                <a:latin typeface="Avenir Black" panose="02000503020000020003" pitchFamily="2" charset="0"/>
                <a:sym typeface="Helvetica Light"/>
              </a:rPr>
              <a:t> ”</a:t>
            </a:r>
          </a:p>
          <a:p>
            <a:pPr defTabSz="825500" hangingPunct="0"/>
            <a:r>
              <a:rPr lang="pt-BR" sz="3200" b="1" dirty="0">
                <a:solidFill>
                  <a:schemeClr val="bg1"/>
                </a:solidFill>
                <a:latin typeface="Avenir Black" panose="02000503020000020003" pitchFamily="2" charset="0"/>
                <a:sym typeface="Helvetica Light"/>
              </a:rPr>
              <a:t>THE </a:t>
            </a:r>
            <a:r>
              <a:rPr lang="pt-BR" sz="3200" b="1" dirty="0">
                <a:solidFill>
                  <a:srgbClr val="FFC000"/>
                </a:solidFill>
                <a:latin typeface="Avenir Black" panose="02000503020000020003" pitchFamily="2" charset="0"/>
                <a:sym typeface="Helvetica Light"/>
              </a:rPr>
              <a:t>GREAT COMFORT</a:t>
            </a:r>
            <a:r>
              <a:rPr lang="pt-BR" sz="3200" b="1" dirty="0">
                <a:solidFill>
                  <a:schemeClr val="bg1"/>
                </a:solidFill>
                <a:latin typeface="Avenir Black" panose="02000503020000020003" pitchFamily="2" charset="0"/>
                <a:sym typeface="Helvetica Light"/>
              </a:rPr>
              <a:t>” CHURCHES </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2" y="2757574"/>
            <a:ext cx="6824101" cy="2626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solidFill>
                  <a:schemeClr val="bg1"/>
                </a:solidFill>
                <a:latin typeface="Avenir Roman" panose="02000503020000020003" pitchFamily="2" charset="0"/>
              </a:rPr>
              <a:t>“‘I'll never go to that kind of church”…</a:t>
            </a:r>
          </a:p>
          <a:p>
            <a:r>
              <a:rPr lang="en-US" sz="2800" dirty="0">
                <a:solidFill>
                  <a:schemeClr val="bg1"/>
                </a:solidFill>
                <a:latin typeface="Avenir Roman" panose="02000503020000020003" pitchFamily="2" charset="0"/>
              </a:rPr>
              <a:t>’That's not New Testament Christianity. That's a religious social club.’” Rebecca, 26</a:t>
            </a:r>
          </a:p>
          <a:p>
            <a:endParaRPr lang="en-US" sz="2000" dirty="0">
              <a:solidFill>
                <a:schemeClr val="bg1"/>
              </a:solidFill>
              <a:latin typeface="Avenir Roman" panose="02000503020000020003" pitchFamily="2" charset="0"/>
            </a:endParaRPr>
          </a:p>
          <a:p>
            <a:r>
              <a:rPr lang="en-US" sz="1600" dirty="0">
                <a:solidFill>
                  <a:schemeClr val="bg1"/>
                </a:solidFill>
                <a:latin typeface="Avenir Roman" panose="02000503020000020003" pitchFamily="2" charset="0"/>
              </a:rPr>
              <a:t> (How Millennials View Church Finances - A wise stewardship of funds is desired by today's young adult. Thom S. Rainer and Jess W. Rainer)</a:t>
            </a:r>
          </a:p>
        </p:txBody>
      </p:sp>
    </p:spTree>
    <p:extLst>
      <p:ext uri="{BB962C8B-B14F-4D97-AF65-F5344CB8AC3E}">
        <p14:creationId xmlns:p14="http://schemas.microsoft.com/office/powerpoint/2010/main" val="7521286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0DCF-5378-CF45-B600-841809EA555C}"/>
              </a:ext>
            </a:extLst>
          </p:cNvPr>
          <p:cNvPicPr>
            <a:picLocks noChangeAspect="1"/>
          </p:cNvPicPr>
          <p:nvPr/>
        </p:nvPicPr>
        <p:blipFill>
          <a:blip r:embed="rId2"/>
          <a:stretch>
            <a:fillRect/>
          </a:stretch>
        </p:blipFill>
        <p:spPr>
          <a:xfrm>
            <a:off x="11763" y="13584"/>
            <a:ext cx="12168472" cy="6851379"/>
          </a:xfrm>
          <a:prstGeom prst="rect">
            <a:avLst/>
          </a:prstGeom>
        </p:spPr>
      </p:pic>
      <p:sp>
        <p:nvSpPr>
          <p:cNvPr id="4" name="CaixaDeTexto 1">
            <a:extLst>
              <a:ext uri="{FF2B5EF4-FFF2-40B4-BE49-F238E27FC236}">
                <a16:creationId xmlns:a16="http://schemas.microsoft.com/office/drawing/2014/main" id="{8B82564B-2C87-F845-A2E4-ADE2945258B2}"/>
              </a:ext>
            </a:extLst>
          </p:cNvPr>
          <p:cNvSpPr txBox="1"/>
          <p:nvPr/>
        </p:nvSpPr>
        <p:spPr>
          <a:xfrm>
            <a:off x="994683" y="1621178"/>
            <a:ext cx="646682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400" b="1" dirty="0">
                <a:solidFill>
                  <a:schemeClr val="bg1"/>
                </a:solidFill>
                <a:latin typeface="Avenir Black" panose="02000503020000020003" pitchFamily="2" charset="0"/>
                <a:sym typeface="Helvetica Light"/>
              </a:rPr>
              <a:t>HOW SHOULD </a:t>
            </a:r>
            <a:r>
              <a:rPr lang="pt-BR" sz="4400" b="1" dirty="0" err="1">
                <a:solidFill>
                  <a:schemeClr val="bg1"/>
                </a:solidFill>
                <a:latin typeface="Avenir Black" panose="02000503020000020003" pitchFamily="2" charset="0"/>
                <a:sym typeface="Helvetica Light"/>
              </a:rPr>
              <a:t>I</a:t>
            </a:r>
            <a:r>
              <a:rPr lang="pt-BR" sz="4400" b="1" dirty="0">
                <a:solidFill>
                  <a:schemeClr val="bg1"/>
                </a:solidFill>
                <a:latin typeface="Avenir Black" panose="02000503020000020003" pitchFamily="2" charset="0"/>
                <a:sym typeface="Helvetica Light"/>
              </a:rPr>
              <a:t> HONOR THE LORD?</a:t>
            </a:r>
          </a:p>
        </p:txBody>
      </p:sp>
      <p:sp>
        <p:nvSpPr>
          <p:cNvPr id="5" name="CaixaDeTexto 1">
            <a:extLst>
              <a:ext uri="{FF2B5EF4-FFF2-40B4-BE49-F238E27FC236}">
                <a16:creationId xmlns:a16="http://schemas.microsoft.com/office/drawing/2014/main" id="{6887892B-47F8-4146-A0BD-A98AC1EF8D96}"/>
              </a:ext>
            </a:extLst>
          </p:cNvPr>
          <p:cNvSpPr txBox="1"/>
          <p:nvPr/>
        </p:nvSpPr>
        <p:spPr>
          <a:xfrm>
            <a:off x="994683" y="3418347"/>
            <a:ext cx="527200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b="1" dirty="0">
                <a:solidFill>
                  <a:schemeClr val="bg1"/>
                </a:solidFill>
                <a:latin typeface="Avenir Roman" panose="02000503020000020003" pitchFamily="2" charset="0"/>
              </a:rPr>
              <a:t>Promise:</a:t>
            </a:r>
          </a:p>
          <a:p>
            <a:r>
              <a:rPr lang="en-US" sz="2000" dirty="0">
                <a:solidFill>
                  <a:schemeClr val="bg1"/>
                </a:solidFill>
                <a:latin typeface="Avenir Roman" panose="02000503020000020003" pitchFamily="2" charset="0"/>
              </a:rPr>
              <a:t>“Honor the Lord with your possessions, and with the first fruits of all your increase; so your barns will be filled with plenty, and your vats will overflow with new wine.” Prov. 3:9 and 10</a:t>
            </a:r>
          </a:p>
        </p:txBody>
      </p:sp>
    </p:spTree>
    <p:extLst>
      <p:ext uri="{BB962C8B-B14F-4D97-AF65-F5344CB8AC3E}">
        <p14:creationId xmlns:p14="http://schemas.microsoft.com/office/powerpoint/2010/main" val="38358704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5643D-E283-6046-ABE9-B51E48BE8528}"/>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84310903-5F36-8D48-92A4-B9115F457B09}"/>
              </a:ext>
            </a:extLst>
          </p:cNvPr>
          <p:cNvSpPr txBox="1"/>
          <p:nvPr/>
        </p:nvSpPr>
        <p:spPr>
          <a:xfrm>
            <a:off x="760297" y="660001"/>
            <a:ext cx="1123384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UNSELFISH DISTRIBUTION AND MILLENIALS</a:t>
            </a:r>
          </a:p>
        </p:txBody>
      </p:sp>
      <p:sp>
        <p:nvSpPr>
          <p:cNvPr id="5" name="CaixaDeTexto 1">
            <a:extLst>
              <a:ext uri="{FF2B5EF4-FFF2-40B4-BE49-F238E27FC236}">
                <a16:creationId xmlns:a16="http://schemas.microsoft.com/office/drawing/2014/main" id="{B012F6F8-45EF-D849-9C47-18E359A0E4ED}"/>
              </a:ext>
            </a:extLst>
          </p:cNvPr>
          <p:cNvSpPr txBox="1"/>
          <p:nvPr/>
        </p:nvSpPr>
        <p:spPr>
          <a:xfrm>
            <a:off x="760296" y="1636886"/>
            <a:ext cx="11004983" cy="13644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2000" dirty="0">
                <a:solidFill>
                  <a:schemeClr val="bg1"/>
                </a:solidFill>
                <a:latin typeface="Avenir Roman" panose="02000503020000020003" pitchFamily="2" charset="0"/>
              </a:rPr>
              <a:t>”They [Millennials] will be excited about churches that sacrificially give for the cause of missions in their communities and throughout the world.”</a:t>
            </a:r>
          </a:p>
          <a:p>
            <a:pPr algn="ctr"/>
            <a:endParaRPr lang="en-US" sz="1400" dirty="0">
              <a:solidFill>
                <a:schemeClr val="bg1"/>
              </a:solidFill>
              <a:latin typeface="Avenir Roman" panose="02000503020000020003" pitchFamily="2" charset="0"/>
            </a:endParaRPr>
          </a:p>
          <a:p>
            <a:pPr algn="ctr"/>
            <a:r>
              <a:rPr lang="en-US" sz="1400" dirty="0">
                <a:solidFill>
                  <a:schemeClr val="bg1"/>
                </a:solidFill>
                <a:latin typeface="Avenir Roman" panose="02000503020000020003" pitchFamily="2" charset="0"/>
              </a:rPr>
              <a:t>Adapted from The Millennials by Thom S. Rainer and Jess W. Rainer (B&amp;H Books, 2010). Used by permission. (How Millennials View Church Finances - A wise stewardship of funds is desired by today's young adult. Thom S. Rainer and Jess W. Rainer)</a:t>
            </a:r>
          </a:p>
        </p:txBody>
      </p:sp>
    </p:spTree>
    <p:extLst>
      <p:ext uri="{BB962C8B-B14F-4D97-AF65-F5344CB8AC3E}">
        <p14:creationId xmlns:p14="http://schemas.microsoft.com/office/powerpoint/2010/main" val="5116363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CDC09-5AB4-6A45-9768-64E9DA0FDF69}"/>
              </a:ext>
            </a:extLst>
          </p:cNvPr>
          <p:cNvPicPr>
            <a:picLocks noChangeAspect="1"/>
          </p:cNvPicPr>
          <p:nvPr/>
        </p:nvPicPr>
        <p:blipFill>
          <a:blip r:embed="rId2"/>
          <a:stretch>
            <a:fillRect/>
          </a:stretch>
        </p:blipFill>
        <p:spPr>
          <a:xfrm>
            <a:off x="0" y="0"/>
            <a:ext cx="12180231" cy="6857999"/>
          </a:xfrm>
          <a:prstGeom prst="rect">
            <a:avLst/>
          </a:prstGeom>
        </p:spPr>
      </p:pic>
      <p:sp>
        <p:nvSpPr>
          <p:cNvPr id="4" name="CaixaDeTexto 1">
            <a:extLst>
              <a:ext uri="{FF2B5EF4-FFF2-40B4-BE49-F238E27FC236}">
                <a16:creationId xmlns:a16="http://schemas.microsoft.com/office/drawing/2014/main" id="{9BA2B475-10DA-7A4E-B37C-3F1FD94BD8A0}"/>
              </a:ext>
            </a:extLst>
          </p:cNvPr>
          <p:cNvSpPr txBox="1"/>
          <p:nvPr/>
        </p:nvSpPr>
        <p:spPr>
          <a:xfrm>
            <a:off x="994682" y="1116132"/>
            <a:ext cx="521136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RISK OF USING PERSONAL </a:t>
            </a:r>
          </a:p>
          <a:p>
            <a:pPr defTabSz="825500" hangingPunct="0"/>
            <a:r>
              <a:rPr lang="pt-BR" sz="2800" b="1" dirty="0">
                <a:solidFill>
                  <a:schemeClr val="bg1"/>
                </a:solidFill>
                <a:latin typeface="Avenir Black" panose="02000503020000020003" pitchFamily="2" charset="0"/>
                <a:sym typeface="Helvetica Light"/>
              </a:rPr>
              <a:t>CRITERIA FOR DISTRIBUTION</a:t>
            </a:r>
          </a:p>
        </p:txBody>
      </p:sp>
      <p:sp>
        <p:nvSpPr>
          <p:cNvPr id="5" name="CaixaDeTexto 1">
            <a:extLst>
              <a:ext uri="{FF2B5EF4-FFF2-40B4-BE49-F238E27FC236}">
                <a16:creationId xmlns:a16="http://schemas.microsoft.com/office/drawing/2014/main" id="{D28800D5-EAC1-3B42-9B58-0B65097AF2D1}"/>
              </a:ext>
            </a:extLst>
          </p:cNvPr>
          <p:cNvSpPr txBox="1"/>
          <p:nvPr/>
        </p:nvSpPr>
        <p:spPr>
          <a:xfrm>
            <a:off x="994681" y="2427869"/>
            <a:ext cx="5211363"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solidFill>
                  <a:schemeClr val="bg1"/>
                </a:solidFill>
                <a:latin typeface="Avenir Roman" panose="02000503020000020003" pitchFamily="2" charset="0"/>
              </a:rPr>
              <a:t>Possibility of being deceived by greed and selfishness (it generates character corruption).</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Tendency to benefit only known projects, those closer to me, or even those who will benefit me or my family</a:t>
            </a: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“Self” may become the center for giving – not God.</a:t>
            </a:r>
          </a:p>
        </p:txBody>
      </p:sp>
    </p:spTree>
    <p:extLst>
      <p:ext uri="{BB962C8B-B14F-4D97-AF65-F5344CB8AC3E}">
        <p14:creationId xmlns:p14="http://schemas.microsoft.com/office/powerpoint/2010/main" val="31327510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FCE72-1344-E649-9AB7-004811A65E52}"/>
              </a:ext>
            </a:extLst>
          </p:cNvPr>
          <p:cNvPicPr>
            <a:picLocks noChangeAspect="1"/>
          </p:cNvPicPr>
          <p:nvPr/>
        </p:nvPicPr>
        <p:blipFill>
          <a:blip r:embed="rId2"/>
          <a:stretch>
            <a:fillRect/>
          </a:stretch>
        </p:blipFill>
        <p:spPr>
          <a:xfrm>
            <a:off x="0" y="0"/>
            <a:ext cx="12180231" cy="6857999"/>
          </a:xfrm>
          <a:prstGeom prst="rect">
            <a:avLst/>
          </a:prstGeom>
        </p:spPr>
      </p:pic>
      <p:sp>
        <p:nvSpPr>
          <p:cNvPr id="4" name="CaixaDeTexto 1">
            <a:extLst>
              <a:ext uri="{FF2B5EF4-FFF2-40B4-BE49-F238E27FC236}">
                <a16:creationId xmlns:a16="http://schemas.microsoft.com/office/drawing/2014/main" id="{1A3EF381-E550-D940-9BC7-351232347FC0}"/>
              </a:ext>
            </a:extLst>
          </p:cNvPr>
          <p:cNvSpPr txBox="1"/>
          <p:nvPr/>
        </p:nvSpPr>
        <p:spPr>
          <a:xfrm>
            <a:off x="994682" y="1093640"/>
            <a:ext cx="521136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RISK OF USING PERSONAL </a:t>
            </a:r>
          </a:p>
          <a:p>
            <a:pPr defTabSz="825500" hangingPunct="0"/>
            <a:r>
              <a:rPr lang="pt-BR" sz="2800" b="1" dirty="0">
                <a:solidFill>
                  <a:schemeClr val="bg1"/>
                </a:solidFill>
                <a:latin typeface="Avenir Black" panose="02000503020000020003" pitchFamily="2" charset="0"/>
                <a:sym typeface="Helvetica Light"/>
              </a:rPr>
              <a:t>CRITERIA FOR DISTRIBUTION</a:t>
            </a:r>
          </a:p>
        </p:txBody>
      </p:sp>
      <p:sp>
        <p:nvSpPr>
          <p:cNvPr id="5" name="CaixaDeTexto 1">
            <a:extLst>
              <a:ext uri="{FF2B5EF4-FFF2-40B4-BE49-F238E27FC236}">
                <a16:creationId xmlns:a16="http://schemas.microsoft.com/office/drawing/2014/main" id="{2595E658-4ECF-2549-89B3-C227B896E61A}"/>
              </a:ext>
            </a:extLst>
          </p:cNvPr>
          <p:cNvSpPr txBox="1"/>
          <p:nvPr/>
        </p:nvSpPr>
        <p:spPr>
          <a:xfrm>
            <a:off x="994682" y="2357466"/>
            <a:ext cx="566215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Temptation to manipulate others/results through offerings</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Selfishness become stronger every time one gives!</a:t>
            </a:r>
          </a:p>
          <a:p>
            <a:pPr marL="342900" indent="-342900">
              <a:lnSpc>
                <a:spcPct val="150000"/>
              </a:lnSpc>
              <a:buFont typeface="Arial" panose="020B0604020202020204" pitchFamily="34" charset="0"/>
              <a:buChar char="•"/>
            </a:pPr>
            <a:r>
              <a:rPr lang="en-US" sz="2400" dirty="0">
                <a:solidFill>
                  <a:schemeClr val="bg1"/>
                </a:solidFill>
                <a:latin typeface="Avenir Roman" panose="02000503020000020003" pitchFamily="2" charset="0"/>
              </a:rPr>
              <a:t>More important but unknown necessities may be despised.</a:t>
            </a:r>
          </a:p>
        </p:txBody>
      </p:sp>
    </p:spTree>
    <p:extLst>
      <p:ext uri="{BB962C8B-B14F-4D97-AF65-F5344CB8AC3E}">
        <p14:creationId xmlns:p14="http://schemas.microsoft.com/office/powerpoint/2010/main" val="18554380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5884" y="0"/>
            <a:ext cx="12180231" cy="6857999"/>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94683" y="787382"/>
            <a:ext cx="6658874"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WORLDWIDE MISSION: </a:t>
            </a:r>
          </a:p>
          <a:p>
            <a:pPr defTabSz="825500" hangingPunct="0"/>
            <a:r>
              <a:rPr lang="pt-BR" sz="2800" b="1" dirty="0">
                <a:solidFill>
                  <a:schemeClr val="bg1"/>
                </a:solidFill>
                <a:latin typeface="Avenir Black" panose="02000503020000020003" pitchFamily="2" charset="0"/>
                <a:sym typeface="Helvetica Light"/>
              </a:rPr>
              <a:t>BROADER SCOPE FOR DISTRIBUTION</a:t>
            </a:r>
          </a:p>
          <a:p>
            <a:pPr defTabSz="825500" hangingPunct="0"/>
            <a:r>
              <a:rPr lang="pt-BR" sz="2000" dirty="0">
                <a:solidFill>
                  <a:schemeClr val="bg1"/>
                </a:solidFill>
                <a:latin typeface="Avenir Roman" panose="02000503020000020003" pitchFamily="2" charset="0"/>
                <a:sym typeface="Helvetica Light"/>
              </a:rPr>
              <a:t>(Matt. 28:19-20)</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2559151"/>
            <a:ext cx="428445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a:t>
            </a:r>
            <a:r>
              <a:rPr lang="en-US" sz="2400" b="1" dirty="0">
                <a:solidFill>
                  <a:srgbClr val="FFC000"/>
                </a:solidFill>
                <a:latin typeface="Avenir Roman" panose="02000503020000020003" pitchFamily="2" charset="0"/>
              </a:rPr>
              <a:t>Go</a:t>
            </a:r>
            <a:r>
              <a:rPr lang="en-US" sz="2400" dirty="0">
                <a:solidFill>
                  <a:schemeClr val="bg1"/>
                </a:solidFill>
                <a:latin typeface="Avenir Roman" panose="02000503020000020003" pitchFamily="2" charset="0"/>
              </a:rPr>
              <a:t> therefore and </a:t>
            </a:r>
            <a:r>
              <a:rPr lang="en-US" sz="2400" b="1" dirty="0">
                <a:solidFill>
                  <a:srgbClr val="FFC000"/>
                </a:solidFill>
                <a:latin typeface="Avenir Roman" panose="02000503020000020003" pitchFamily="2" charset="0"/>
              </a:rPr>
              <a:t>make disciples</a:t>
            </a:r>
            <a:r>
              <a:rPr lang="en-US" sz="2400" dirty="0">
                <a:solidFill>
                  <a:schemeClr val="bg1"/>
                </a:solidFill>
                <a:latin typeface="Avenir Roman" panose="02000503020000020003" pitchFamily="2" charset="0"/>
              </a:rPr>
              <a:t> of </a:t>
            </a:r>
            <a:r>
              <a:rPr lang="en-US" sz="2400" b="1" dirty="0">
                <a:solidFill>
                  <a:srgbClr val="FFC000"/>
                </a:solidFill>
                <a:latin typeface="Avenir Roman" panose="02000503020000020003" pitchFamily="2" charset="0"/>
              </a:rPr>
              <a:t>all the nations, baptizing</a:t>
            </a:r>
            <a:r>
              <a:rPr lang="en-US" sz="2400" dirty="0">
                <a:solidFill>
                  <a:schemeClr val="bg1"/>
                </a:solidFill>
                <a:latin typeface="Avenir Roman" panose="02000503020000020003" pitchFamily="2" charset="0"/>
              </a:rPr>
              <a:t> them in the name of the Father and of the Son and of the Holy Spirit, </a:t>
            </a:r>
            <a:r>
              <a:rPr lang="en-US" sz="2400" b="1" dirty="0">
                <a:solidFill>
                  <a:srgbClr val="FFC000"/>
                </a:solidFill>
                <a:latin typeface="Avenir Roman" panose="02000503020000020003" pitchFamily="2" charset="0"/>
              </a:rPr>
              <a:t>teaching them </a:t>
            </a:r>
            <a:r>
              <a:rPr lang="en-US" sz="2400" dirty="0">
                <a:solidFill>
                  <a:schemeClr val="bg1"/>
                </a:solidFill>
                <a:latin typeface="Avenir Roman" panose="02000503020000020003" pitchFamily="2" charset="0"/>
              </a:rPr>
              <a:t>to observe all things that I have commanded you; and lo, I am with you always, even to the end of the age.’ Amen.” </a:t>
            </a:r>
          </a:p>
        </p:txBody>
      </p:sp>
    </p:spTree>
    <p:extLst>
      <p:ext uri="{BB962C8B-B14F-4D97-AF65-F5344CB8AC3E}">
        <p14:creationId xmlns:p14="http://schemas.microsoft.com/office/powerpoint/2010/main" val="38662838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E3EA-263E-3B46-95EE-D04AEC71E5EF}"/>
              </a:ext>
            </a:extLst>
          </p:cNvPr>
          <p:cNvPicPr>
            <a:picLocks noChangeAspect="1"/>
          </p:cNvPicPr>
          <p:nvPr/>
        </p:nvPicPr>
        <p:blipFill>
          <a:blip r:embed="rId2"/>
          <a:stretch>
            <a:fillRect/>
          </a:stretch>
        </p:blipFill>
        <p:spPr>
          <a:xfrm>
            <a:off x="0" y="6621"/>
            <a:ext cx="12168472" cy="6851378"/>
          </a:xfrm>
          <a:prstGeom prst="rect">
            <a:avLst/>
          </a:prstGeom>
        </p:spPr>
      </p:pic>
      <p:sp>
        <p:nvSpPr>
          <p:cNvPr id="4" name="CaixaDeTexto 1">
            <a:extLst>
              <a:ext uri="{FF2B5EF4-FFF2-40B4-BE49-F238E27FC236}">
                <a16:creationId xmlns:a16="http://schemas.microsoft.com/office/drawing/2014/main" id="{0157BC8D-8BB0-A547-9501-4B0AACB6131A}"/>
              </a:ext>
            </a:extLst>
          </p:cNvPr>
          <p:cNvSpPr txBox="1"/>
          <p:nvPr/>
        </p:nvSpPr>
        <p:spPr>
          <a:xfrm>
            <a:off x="921137" y="1423452"/>
            <a:ext cx="4741683"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2800" b="1" dirty="0">
                <a:solidFill>
                  <a:schemeClr val="bg1"/>
                </a:solidFill>
                <a:latin typeface="Avenir Black" panose="02000503020000020003" pitchFamily="2" charset="0"/>
                <a:sym typeface="Helvetica Light"/>
              </a:rPr>
              <a:t>FIRST ANGELIC MESSAGE </a:t>
            </a:r>
          </a:p>
          <a:p>
            <a:pPr defTabSz="825500" hangingPunct="0"/>
            <a:r>
              <a:rPr lang="pt-BR" sz="2800" b="1" dirty="0">
                <a:solidFill>
                  <a:schemeClr val="bg1"/>
                </a:solidFill>
                <a:latin typeface="Avenir Black" panose="02000503020000020003" pitchFamily="2" charset="0"/>
                <a:sym typeface="Helvetica Light"/>
              </a:rPr>
              <a:t>AND DISTRIBUTION</a:t>
            </a:r>
          </a:p>
          <a:p>
            <a:pPr defTabSz="825500" hangingPunct="0"/>
            <a:r>
              <a:rPr lang="pt-BR" sz="2000" dirty="0">
                <a:solidFill>
                  <a:schemeClr val="bg1"/>
                </a:solidFill>
                <a:latin typeface="Avenir Roman" panose="02000503020000020003" pitchFamily="2" charset="0"/>
                <a:sym typeface="Helvetica Light"/>
              </a:rPr>
              <a:t>(Rev. 14:6)</a:t>
            </a:r>
          </a:p>
        </p:txBody>
      </p:sp>
      <p:sp>
        <p:nvSpPr>
          <p:cNvPr id="5" name="CaixaDeTexto 1">
            <a:extLst>
              <a:ext uri="{FF2B5EF4-FFF2-40B4-BE49-F238E27FC236}">
                <a16:creationId xmlns:a16="http://schemas.microsoft.com/office/drawing/2014/main" id="{41D5EAD1-B00E-5E42-9CD2-69F91BE25494}"/>
              </a:ext>
            </a:extLst>
          </p:cNvPr>
          <p:cNvSpPr txBox="1"/>
          <p:nvPr/>
        </p:nvSpPr>
        <p:spPr>
          <a:xfrm>
            <a:off x="994683" y="3113149"/>
            <a:ext cx="4284453"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“Then I saw another angel flying in the midst of heaven, having the everlasting gospel to preach to those who dwell on the earth – to </a:t>
            </a:r>
            <a:r>
              <a:rPr lang="en-US" sz="2400" b="1" dirty="0">
                <a:solidFill>
                  <a:srgbClr val="FFC000"/>
                </a:solidFill>
                <a:latin typeface="Avenir Roman" panose="02000503020000020003" pitchFamily="2" charset="0"/>
              </a:rPr>
              <a:t>every nation, tribe, tongue, and people </a:t>
            </a:r>
            <a:r>
              <a:rPr lang="en-US" sz="2400" dirty="0">
                <a:solidFill>
                  <a:schemeClr val="bg1"/>
                </a:solidFill>
                <a:latin typeface="Avenir Roman" panose="02000503020000020003" pitchFamily="2" charset="0"/>
              </a:rPr>
              <a:t>–…,” </a:t>
            </a:r>
          </a:p>
        </p:txBody>
      </p:sp>
    </p:spTree>
    <p:extLst>
      <p:ext uri="{BB962C8B-B14F-4D97-AF65-F5344CB8AC3E}">
        <p14:creationId xmlns:p14="http://schemas.microsoft.com/office/powerpoint/2010/main" val="26597064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TotalTime>
  <Words>2392</Words>
  <Application>Microsoft Macintosh PowerPoint</Application>
  <PresentationFormat>Widescreen</PresentationFormat>
  <Paragraphs>189</Paragraphs>
  <Slides>40</Slides>
  <Notes>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Avenir Black</vt:lpstr>
      <vt:lpstr>Avenir Roman</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Vitor Moreira santos</dc:creator>
  <cp:keywords/>
  <dc:description/>
  <cp:lastModifiedBy>Bomfim, Marcos</cp:lastModifiedBy>
  <cp:revision>25</cp:revision>
  <cp:lastPrinted>2019-07-15T19:59:18Z</cp:lastPrinted>
  <dcterms:created xsi:type="dcterms:W3CDTF">2019-07-15T19:37:54Z</dcterms:created>
  <dcterms:modified xsi:type="dcterms:W3CDTF">2020-08-11T20:31:52Z</dcterms:modified>
  <cp:category/>
</cp:coreProperties>
</file>