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4"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4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9"/>
    <p:restoredTop sz="77076"/>
  </p:normalViewPr>
  <p:slideViewPr>
    <p:cSldViewPr snapToGrid="0" snapToObjects="1">
      <p:cViewPr varScale="1">
        <p:scale>
          <a:sx n="112" d="100"/>
          <a:sy n="112" d="100"/>
        </p:scale>
        <p:origin x="23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41190-D986-C34B-9A6B-04BCF9860B55}"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2FF97-CA27-8B42-B340-7F2C2AFE225B}" type="slidenum">
              <a:rPr lang="en-US" smtClean="0"/>
              <a:t>‹#›</a:t>
            </a:fld>
            <a:endParaRPr lang="en-US"/>
          </a:p>
        </p:txBody>
      </p:sp>
    </p:spTree>
    <p:extLst>
      <p:ext uri="{BB962C8B-B14F-4D97-AF65-F5344CB8AC3E}">
        <p14:creationId xmlns:p14="http://schemas.microsoft.com/office/powerpoint/2010/main" val="411965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present to you the new stewardship app. A brief introduction to the stewardship ministries app. </a:t>
            </a:r>
          </a:p>
        </p:txBody>
      </p:sp>
      <p:sp>
        <p:nvSpPr>
          <p:cNvPr id="4" name="Slide Number Placeholder 3"/>
          <p:cNvSpPr>
            <a:spLocks noGrp="1"/>
          </p:cNvSpPr>
          <p:nvPr>
            <p:ph type="sldNum" sz="quarter" idx="5"/>
          </p:nvPr>
        </p:nvSpPr>
        <p:spPr/>
        <p:txBody>
          <a:bodyPr/>
          <a:lstStyle/>
          <a:p>
            <a:fld id="{9082FF97-CA27-8B42-B340-7F2C2AFE225B}" type="slidenum">
              <a:rPr lang="en-US" smtClean="0"/>
              <a:t>1</a:t>
            </a:fld>
            <a:endParaRPr lang="en-US"/>
          </a:p>
        </p:txBody>
      </p:sp>
    </p:spTree>
    <p:extLst>
      <p:ext uri="{BB962C8B-B14F-4D97-AF65-F5344CB8AC3E}">
        <p14:creationId xmlns:p14="http://schemas.microsoft.com/office/powerpoint/2010/main" val="224977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year our advisory has revolved around the presentation of the Stewardship Ministries Orientation Document 2020-2025</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2:</a:t>
            </a:r>
            <a:r>
              <a:rPr lang="en-US" sz="1200" kern="1200" dirty="0">
                <a:solidFill>
                  <a:schemeClr val="tx1"/>
                </a:solidFill>
                <a:effectLst/>
                <a:latin typeface="+mn-lt"/>
                <a:ea typeface="+mn-ea"/>
                <a:cs typeface="+mn-cs"/>
              </a:rPr>
              <a:t> Proposed Goal: Each year, an additional 2% of the membership, at the start of the year, is participating in tithing and regular giving.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soon as we got out of the advisory the big question was how to measure this goal? What are the available instruments? We consulted almost every Division to learn about the tool that they are using to measure participation. Territories which were using a giving application could generate a fairly accurate report about members’ participation. Others were relying on traditional means of reporting with the inherent challenges. The idea of developing an additional instrument was germinating.</a:t>
            </a:r>
          </a:p>
          <a:p>
            <a:endParaRPr lang="en-US" dirty="0"/>
          </a:p>
        </p:txBody>
      </p:sp>
      <p:sp>
        <p:nvSpPr>
          <p:cNvPr id="4" name="Slide Number Placeholder 3"/>
          <p:cNvSpPr>
            <a:spLocks noGrp="1"/>
          </p:cNvSpPr>
          <p:nvPr>
            <p:ph type="sldNum" sz="quarter" idx="5"/>
          </p:nvPr>
        </p:nvSpPr>
        <p:spPr/>
        <p:txBody>
          <a:bodyPr/>
          <a:lstStyle/>
          <a:p>
            <a:fld id="{9082FF97-CA27-8B42-B340-7F2C2AFE225B}" type="slidenum">
              <a:rPr lang="en-US" smtClean="0"/>
              <a:t>2</a:t>
            </a:fld>
            <a:endParaRPr lang="en-US"/>
          </a:p>
        </p:txBody>
      </p:sp>
    </p:spTree>
    <p:extLst>
      <p:ext uri="{BB962C8B-B14F-4D97-AF65-F5344CB8AC3E}">
        <p14:creationId xmlns:p14="http://schemas.microsoft.com/office/powerpoint/2010/main" val="230556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parable of the lost sheep.</a:t>
            </a:r>
          </a:p>
          <a:p>
            <a:endParaRPr lang="en-US" dirty="0"/>
          </a:p>
        </p:txBody>
      </p:sp>
      <p:sp>
        <p:nvSpPr>
          <p:cNvPr id="4" name="Slide Number Placeholder 3"/>
          <p:cNvSpPr>
            <a:spLocks noGrp="1"/>
          </p:cNvSpPr>
          <p:nvPr>
            <p:ph type="sldNum" sz="quarter" idx="5"/>
          </p:nvPr>
        </p:nvSpPr>
        <p:spPr/>
        <p:txBody>
          <a:bodyPr/>
          <a:lstStyle/>
          <a:p>
            <a:fld id="{9082FF97-CA27-8B42-B340-7F2C2AFE225B}" type="slidenum">
              <a:rPr lang="en-US" smtClean="0"/>
              <a:t>5</a:t>
            </a:fld>
            <a:endParaRPr lang="en-US"/>
          </a:p>
        </p:txBody>
      </p:sp>
    </p:spTree>
    <p:extLst>
      <p:ext uri="{BB962C8B-B14F-4D97-AF65-F5344CB8AC3E}">
        <p14:creationId xmlns:p14="http://schemas.microsoft.com/office/powerpoint/2010/main" val="18280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 conversation with Tyrell Naidoo of e-growth, we agreed that a stewardship reporting app. would be useful, and he offered to graciously accompany us on this adventure. Tyrell and part of his team are here today to give us an overview of what started as a stewardship reporting app and has developed into the stewardship app.</a:t>
            </a:r>
          </a:p>
          <a:p>
            <a:endParaRPr lang="en-US" dirty="0"/>
          </a:p>
        </p:txBody>
      </p:sp>
      <p:sp>
        <p:nvSpPr>
          <p:cNvPr id="4" name="Slide Number Placeholder 3"/>
          <p:cNvSpPr>
            <a:spLocks noGrp="1"/>
          </p:cNvSpPr>
          <p:nvPr>
            <p:ph type="sldNum" sz="quarter" idx="5"/>
          </p:nvPr>
        </p:nvSpPr>
        <p:spPr/>
        <p:txBody>
          <a:bodyPr/>
          <a:lstStyle/>
          <a:p>
            <a:fld id="{9082FF97-CA27-8B42-B340-7F2C2AFE225B}" type="slidenum">
              <a:rPr lang="en-US" smtClean="0"/>
              <a:t>6</a:t>
            </a:fld>
            <a:endParaRPr lang="en-US"/>
          </a:p>
        </p:txBody>
      </p:sp>
    </p:spTree>
    <p:extLst>
      <p:ext uri="{BB962C8B-B14F-4D97-AF65-F5344CB8AC3E}">
        <p14:creationId xmlns:p14="http://schemas.microsoft.com/office/powerpoint/2010/main" val="142669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5178-90F9-5B4B-A7D8-67575D9A6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E67C010F-24D6-4F4F-A5FE-67E356398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C0D0B509-B987-E94C-AA70-22FB90EBCB58}"/>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5" name="Footer Placeholder 4">
            <a:extLst>
              <a:ext uri="{FF2B5EF4-FFF2-40B4-BE49-F238E27FC236}">
                <a16:creationId xmlns:a16="http://schemas.microsoft.com/office/drawing/2014/main" id="{BBD6C55A-030C-D94D-8B06-C613504BC79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1E47422-A45C-BE4E-8A17-1810C561908C}"/>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1348695076"/>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5882-D38A-CF40-A3C5-F07F83BFEB61}"/>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05F70157-074A-1848-B0C3-03105D8588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E91E773-F5D6-2C48-B335-70E0E36D4675}"/>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5" name="Footer Placeholder 4">
            <a:extLst>
              <a:ext uri="{FF2B5EF4-FFF2-40B4-BE49-F238E27FC236}">
                <a16:creationId xmlns:a16="http://schemas.microsoft.com/office/drawing/2014/main" id="{9E8D5BD7-1CFF-D74F-84C0-7EAAC71A7D90}"/>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72C9306-05DD-FA46-959C-6889FEE84667}"/>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361103970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D2B2-DE6A-3C47-9B30-CEB77A6D2F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C6BC60EA-E311-9A41-AE23-9C032DC407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6B8892C-BF79-2241-B390-604746468AD0}"/>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5" name="Footer Placeholder 4">
            <a:extLst>
              <a:ext uri="{FF2B5EF4-FFF2-40B4-BE49-F238E27FC236}">
                <a16:creationId xmlns:a16="http://schemas.microsoft.com/office/drawing/2014/main" id="{F7495A0C-E779-5A4A-958F-0D0C572C66D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6690908-36C0-A04C-A6F7-D611489395A5}"/>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201165127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1B5E-5619-B746-A5AB-FBA8267D4E55}"/>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10562F7B-8D78-4B40-A410-32E590A806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B3A2680-F17B-A841-B913-33FF62C90AA0}"/>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5" name="Footer Placeholder 4">
            <a:extLst>
              <a:ext uri="{FF2B5EF4-FFF2-40B4-BE49-F238E27FC236}">
                <a16:creationId xmlns:a16="http://schemas.microsoft.com/office/drawing/2014/main" id="{C559EA03-71D3-1740-98F8-AD7067A1B5F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6349F7D-0F60-AC49-BED0-3DA31416F39C}"/>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245639521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5C93-DB66-1B47-B5E2-202E8B2CEE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735AAF6C-4BC2-3442-8F6D-C9C0EE056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DF20DB-3201-C74B-B0D7-7A94645DC7C5}"/>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5" name="Footer Placeholder 4">
            <a:extLst>
              <a:ext uri="{FF2B5EF4-FFF2-40B4-BE49-F238E27FC236}">
                <a16:creationId xmlns:a16="http://schemas.microsoft.com/office/drawing/2014/main" id="{3C831BBC-AB72-3847-A148-ED34D566296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C6AA021-0330-7E42-A657-2D0F3950BEB0}"/>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372881403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7319-D1A9-8F4B-B285-10FB0606D9FB}"/>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7B8E7644-73E3-B94C-92DB-098D0396E3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27D78A86-C666-FE47-8880-0E6210297E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790E7326-90B6-4D47-B206-9281ADAA7F19}"/>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6" name="Footer Placeholder 5">
            <a:extLst>
              <a:ext uri="{FF2B5EF4-FFF2-40B4-BE49-F238E27FC236}">
                <a16:creationId xmlns:a16="http://schemas.microsoft.com/office/drawing/2014/main" id="{28876344-1E86-9248-929A-C32064D8FF82}"/>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101491B-FA2B-DC42-B05F-DCD13FA1ED3C}"/>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696479072"/>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87A8-9400-4E44-9032-AF1CAD9C9C8C}"/>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BBA345AB-18A6-A04B-B29E-1943355F1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447D9C-9FCA-BA47-A37E-04B3B81B7C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3351DED3-B3E4-AE4E-AB38-E6980384F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2D38BA-677A-E54A-A152-E3983941FE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B0EF3C5-47E5-884C-BEF3-5F560B328D2E}"/>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8" name="Footer Placeholder 7">
            <a:extLst>
              <a:ext uri="{FF2B5EF4-FFF2-40B4-BE49-F238E27FC236}">
                <a16:creationId xmlns:a16="http://schemas.microsoft.com/office/drawing/2014/main" id="{FA6456A7-B3F0-6546-BF92-76642016AF82}"/>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64C20EB3-F701-1E46-9727-63E68026A7C9}"/>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1581829266"/>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E915-BC5D-1941-9910-70ACDE18901E}"/>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66A4A1DA-3259-784F-A333-C20F57F94837}"/>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4" name="Footer Placeholder 3">
            <a:extLst>
              <a:ext uri="{FF2B5EF4-FFF2-40B4-BE49-F238E27FC236}">
                <a16:creationId xmlns:a16="http://schemas.microsoft.com/office/drawing/2014/main" id="{860F759B-1C55-C14C-A8B3-B6DCDA17B5CC}"/>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D82CB2F2-650B-1346-BEB5-32715ABD1DA6}"/>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91677040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6E022-DB88-934C-B13C-23EFA1756466}"/>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3" name="Footer Placeholder 2">
            <a:extLst>
              <a:ext uri="{FF2B5EF4-FFF2-40B4-BE49-F238E27FC236}">
                <a16:creationId xmlns:a16="http://schemas.microsoft.com/office/drawing/2014/main" id="{31D9ED22-FF8B-6C42-844A-1A024A70322A}"/>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D8405825-3FC4-DF46-844F-0848DF238E54}"/>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3653572483"/>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F67B-1C94-D440-A72C-1538454B2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C938E5CE-5C7C-A44A-A0F2-E12241B63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324F7B68-D925-5B45-AC3F-BFF2DE823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701EFF-052B-E849-BE75-07632CA4F699}"/>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6" name="Footer Placeholder 5">
            <a:extLst>
              <a:ext uri="{FF2B5EF4-FFF2-40B4-BE49-F238E27FC236}">
                <a16:creationId xmlns:a16="http://schemas.microsoft.com/office/drawing/2014/main" id="{03EF6627-6DFC-E440-A1F8-B01713DBD61E}"/>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C16B3D0-3A04-F640-9C2B-6EE6EADB036A}"/>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159612324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8202-95B9-5B42-A2A2-6050D4D4E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AFAFCFA9-0959-3940-8838-342685062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C085F893-6F6A-974D-B894-7B5CAC92D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A41733-D4A0-E44F-AFE6-0B2FC3007E7D}"/>
              </a:ext>
            </a:extLst>
          </p:cNvPr>
          <p:cNvSpPr>
            <a:spLocks noGrp="1"/>
          </p:cNvSpPr>
          <p:nvPr>
            <p:ph type="dt" sz="half" idx="10"/>
          </p:nvPr>
        </p:nvSpPr>
        <p:spPr/>
        <p:txBody>
          <a:bodyPr/>
          <a:lstStyle/>
          <a:p>
            <a:fld id="{B8B9354D-19F6-9340-821F-9A8FFBAB6F7E}" type="datetimeFigureOut">
              <a:rPr lang="pt-BR" smtClean="0"/>
              <a:t>21/09/2021</a:t>
            </a:fld>
            <a:endParaRPr lang="pt-BR"/>
          </a:p>
        </p:txBody>
      </p:sp>
      <p:sp>
        <p:nvSpPr>
          <p:cNvPr id="6" name="Footer Placeholder 5">
            <a:extLst>
              <a:ext uri="{FF2B5EF4-FFF2-40B4-BE49-F238E27FC236}">
                <a16:creationId xmlns:a16="http://schemas.microsoft.com/office/drawing/2014/main" id="{92FAF351-AF50-0444-B7B6-E7C6B073029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FD2740D9-25D8-554B-B852-9015172193F5}"/>
              </a:ext>
            </a:extLst>
          </p:cNvPr>
          <p:cNvSpPr>
            <a:spLocks noGrp="1"/>
          </p:cNvSpPr>
          <p:nvPr>
            <p:ph type="sldNum" sz="quarter" idx="12"/>
          </p:nvPr>
        </p:nvSpPr>
        <p:spPr/>
        <p:txBody>
          <a:bodyPr/>
          <a:lstStyle/>
          <a:p>
            <a:fld id="{F9A379FE-B76E-254D-985B-2D3BF0A2F01E}" type="slidenum">
              <a:rPr lang="pt-BR" smtClean="0"/>
              <a:t>‹#›</a:t>
            </a:fld>
            <a:endParaRPr lang="pt-BR"/>
          </a:p>
        </p:txBody>
      </p:sp>
    </p:spTree>
    <p:extLst>
      <p:ext uri="{BB962C8B-B14F-4D97-AF65-F5344CB8AC3E}">
        <p14:creationId xmlns:p14="http://schemas.microsoft.com/office/powerpoint/2010/main" val="4139519040"/>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248FE-93CF-1146-A7FE-E3C388DFF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6DEEC671-1805-9A4A-9289-7E7538052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878EE55E-0DE4-F14E-B43C-B1B296E7F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9354D-19F6-9340-821F-9A8FFBAB6F7E}" type="datetimeFigureOut">
              <a:rPr lang="pt-BR" smtClean="0"/>
              <a:t>21/09/2021</a:t>
            </a:fld>
            <a:endParaRPr lang="pt-BR"/>
          </a:p>
        </p:txBody>
      </p:sp>
      <p:sp>
        <p:nvSpPr>
          <p:cNvPr id="5" name="Footer Placeholder 4">
            <a:extLst>
              <a:ext uri="{FF2B5EF4-FFF2-40B4-BE49-F238E27FC236}">
                <a16:creationId xmlns:a16="http://schemas.microsoft.com/office/drawing/2014/main" id="{9CF7B7F9-1AD3-2A4D-8FA5-7FB301B4B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DB49D672-68AC-C342-936C-B881A994E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379FE-B76E-254D-985B-2D3BF0A2F01E}" type="slidenum">
              <a:rPr lang="pt-BR" smtClean="0"/>
              <a:t>‹#›</a:t>
            </a:fld>
            <a:endParaRPr lang="pt-BR"/>
          </a:p>
        </p:txBody>
      </p:sp>
    </p:spTree>
    <p:extLst>
      <p:ext uri="{BB962C8B-B14F-4D97-AF65-F5344CB8AC3E}">
        <p14:creationId xmlns:p14="http://schemas.microsoft.com/office/powerpoint/2010/main" val="205387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2" name="Rectangle 1">
            <a:extLst>
              <a:ext uri="{FF2B5EF4-FFF2-40B4-BE49-F238E27FC236}">
                <a16:creationId xmlns:a16="http://schemas.microsoft.com/office/drawing/2014/main" id="{35797C7E-F58C-7E4F-A788-47FFCC9D2763}"/>
              </a:ext>
            </a:extLst>
          </p:cNvPr>
          <p:cNvSpPr/>
          <p:nvPr/>
        </p:nvSpPr>
        <p:spPr>
          <a:xfrm>
            <a:off x="0" y="2601751"/>
            <a:ext cx="6284029" cy="1026697"/>
          </a:xfrm>
          <a:prstGeom prst="rect">
            <a:avLst/>
          </a:prstGeom>
          <a:solidFill>
            <a:srgbClr val="481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extBox 2">
            <a:extLst>
              <a:ext uri="{FF2B5EF4-FFF2-40B4-BE49-F238E27FC236}">
                <a16:creationId xmlns:a16="http://schemas.microsoft.com/office/drawing/2014/main" id="{A0EF2B14-BB0E-FF48-A895-8A1430B0213A}"/>
              </a:ext>
            </a:extLst>
          </p:cNvPr>
          <p:cNvSpPr txBox="1"/>
          <p:nvPr/>
        </p:nvSpPr>
        <p:spPr>
          <a:xfrm>
            <a:off x="0" y="2508983"/>
            <a:ext cx="6822508" cy="923330"/>
          </a:xfrm>
          <a:prstGeom prst="rect">
            <a:avLst/>
          </a:prstGeom>
          <a:noFill/>
        </p:spPr>
        <p:txBody>
          <a:bodyPr wrap="square" rtlCol="0">
            <a:spAutoFit/>
          </a:bodyPr>
          <a:lstStyle/>
          <a:p>
            <a:r>
              <a:rPr lang="en-US" sz="5400" dirty="0">
                <a:solidFill>
                  <a:schemeClr val="bg1"/>
                </a:solidFill>
                <a:latin typeface="Gotham Ultra" panose="02000504050000020004" pitchFamily="2" charset="0"/>
              </a:rPr>
              <a:t>The Stewardship App. </a:t>
            </a:r>
            <a:endParaRPr lang="pt-BR" sz="2400" dirty="0">
              <a:solidFill>
                <a:schemeClr val="bg1"/>
              </a:solidFill>
              <a:latin typeface="Gotham Book" panose="02000504050000020004" pitchFamily="2" charset="0"/>
            </a:endParaRPr>
          </a:p>
        </p:txBody>
      </p:sp>
    </p:spTree>
    <p:extLst>
      <p:ext uri="{BB962C8B-B14F-4D97-AF65-F5344CB8AC3E}">
        <p14:creationId xmlns:p14="http://schemas.microsoft.com/office/powerpoint/2010/main" val="234110396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3" name="TextBox 2">
            <a:extLst>
              <a:ext uri="{FF2B5EF4-FFF2-40B4-BE49-F238E27FC236}">
                <a16:creationId xmlns:a16="http://schemas.microsoft.com/office/drawing/2014/main" id="{867680DF-23DA-5346-BF9B-CFAD5A093B13}"/>
              </a:ext>
            </a:extLst>
          </p:cNvPr>
          <p:cNvSpPr txBox="1"/>
          <p:nvPr/>
        </p:nvSpPr>
        <p:spPr>
          <a:xfrm>
            <a:off x="327223" y="402901"/>
            <a:ext cx="5768777" cy="4524315"/>
          </a:xfrm>
          <a:prstGeom prst="rect">
            <a:avLst/>
          </a:prstGeom>
          <a:noFill/>
        </p:spPr>
        <p:txBody>
          <a:bodyPr wrap="square" rtlCol="0">
            <a:spAutoFit/>
          </a:bodyPr>
          <a:lstStyle/>
          <a:p>
            <a:r>
              <a:rPr lang="en-US" sz="5400" dirty="0">
                <a:latin typeface="Gotham Ultra" panose="02000504050000020004" pitchFamily="2" charset="0"/>
              </a:rPr>
              <a:t>Proposed Goal</a:t>
            </a:r>
          </a:p>
          <a:p>
            <a:endParaRPr lang="en-US" sz="5400" dirty="0">
              <a:solidFill>
                <a:srgbClr val="481445"/>
              </a:solidFill>
              <a:latin typeface="Gotham Ultra" panose="02000504050000020004" pitchFamily="2" charset="0"/>
            </a:endParaRPr>
          </a:p>
          <a:p>
            <a:r>
              <a:rPr lang="en-US" sz="3600" dirty="0">
                <a:solidFill>
                  <a:srgbClr val="481445"/>
                </a:solidFill>
                <a:latin typeface="Gotham Book" panose="02000504050000020004" pitchFamily="2" charset="0"/>
              </a:rPr>
              <a:t>Each year, an additional 2%</a:t>
            </a:r>
          </a:p>
          <a:p>
            <a:r>
              <a:rPr lang="en-US" sz="3600" dirty="0">
                <a:solidFill>
                  <a:srgbClr val="481445"/>
                </a:solidFill>
                <a:latin typeface="Gotham Book" panose="02000504050000020004" pitchFamily="2" charset="0"/>
              </a:rPr>
              <a:t>of the membership, at the </a:t>
            </a:r>
          </a:p>
          <a:p>
            <a:r>
              <a:rPr lang="en-US" sz="3600" dirty="0">
                <a:solidFill>
                  <a:srgbClr val="481445"/>
                </a:solidFill>
                <a:latin typeface="Gotham Book" panose="02000504050000020004" pitchFamily="2" charset="0"/>
              </a:rPr>
              <a:t>start of the year, is participating</a:t>
            </a:r>
          </a:p>
          <a:p>
            <a:r>
              <a:rPr lang="en-US" sz="3600" dirty="0">
                <a:solidFill>
                  <a:srgbClr val="481445"/>
                </a:solidFill>
                <a:latin typeface="Gotham Book" panose="02000504050000020004" pitchFamily="2" charset="0"/>
              </a:rPr>
              <a:t>in tithing and regular giving. </a:t>
            </a:r>
            <a:endParaRPr lang="pt-BR" sz="2800" dirty="0">
              <a:solidFill>
                <a:srgbClr val="481445"/>
              </a:solidFill>
              <a:latin typeface="Gotham Book" panose="02000504050000020004" pitchFamily="2" charset="0"/>
            </a:endParaRPr>
          </a:p>
        </p:txBody>
      </p:sp>
    </p:spTree>
    <p:extLst>
      <p:ext uri="{BB962C8B-B14F-4D97-AF65-F5344CB8AC3E}">
        <p14:creationId xmlns:p14="http://schemas.microsoft.com/office/powerpoint/2010/main" val="190527071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3" name="TextBox 2">
            <a:extLst>
              <a:ext uri="{FF2B5EF4-FFF2-40B4-BE49-F238E27FC236}">
                <a16:creationId xmlns:a16="http://schemas.microsoft.com/office/drawing/2014/main" id="{0A04C2C0-830C-FD49-9F29-1810575A8142}"/>
              </a:ext>
            </a:extLst>
          </p:cNvPr>
          <p:cNvSpPr txBox="1"/>
          <p:nvPr/>
        </p:nvSpPr>
        <p:spPr>
          <a:xfrm>
            <a:off x="888739" y="1252638"/>
            <a:ext cx="4849451" cy="2123658"/>
          </a:xfrm>
          <a:prstGeom prst="rect">
            <a:avLst/>
          </a:prstGeom>
          <a:noFill/>
        </p:spPr>
        <p:txBody>
          <a:bodyPr wrap="square" rtlCol="0">
            <a:spAutoFit/>
          </a:bodyPr>
          <a:lstStyle/>
          <a:p>
            <a:endParaRPr lang="en-US" sz="4400" dirty="0">
              <a:solidFill>
                <a:srgbClr val="481445"/>
              </a:solidFill>
              <a:latin typeface="Gotham Ultra" panose="02000504050000020004" pitchFamily="2" charset="0"/>
            </a:endParaRPr>
          </a:p>
          <a:p>
            <a:r>
              <a:rPr lang="en-US" sz="4400" b="1" dirty="0">
                <a:solidFill>
                  <a:srgbClr val="481445"/>
                </a:solidFill>
                <a:latin typeface="Gotham Ultra" panose="02000504050000020004" pitchFamily="2" charset="0"/>
              </a:rPr>
              <a:t>Why do we </a:t>
            </a:r>
          </a:p>
          <a:p>
            <a:r>
              <a:rPr lang="en-US" sz="4400" b="1" dirty="0">
                <a:solidFill>
                  <a:srgbClr val="481445"/>
                </a:solidFill>
                <a:latin typeface="Gotham Ultra" panose="02000504050000020004" pitchFamily="2" charset="0"/>
              </a:rPr>
              <a:t>have to measure?</a:t>
            </a:r>
          </a:p>
        </p:txBody>
      </p:sp>
      <p:sp>
        <p:nvSpPr>
          <p:cNvPr id="2" name="Rectangle 1">
            <a:extLst>
              <a:ext uri="{FF2B5EF4-FFF2-40B4-BE49-F238E27FC236}">
                <a16:creationId xmlns:a16="http://schemas.microsoft.com/office/drawing/2014/main" id="{B78468B8-A025-7649-B557-2B0EAACB1452}"/>
              </a:ext>
            </a:extLst>
          </p:cNvPr>
          <p:cNvSpPr/>
          <p:nvPr/>
        </p:nvSpPr>
        <p:spPr>
          <a:xfrm>
            <a:off x="589280" y="1188720"/>
            <a:ext cx="111760" cy="1605280"/>
          </a:xfrm>
          <a:prstGeom prst="rect">
            <a:avLst/>
          </a:prstGeom>
          <a:solidFill>
            <a:srgbClr val="481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a:extLst>
              <a:ext uri="{FF2B5EF4-FFF2-40B4-BE49-F238E27FC236}">
                <a16:creationId xmlns:a16="http://schemas.microsoft.com/office/drawing/2014/main" id="{90279F75-8128-EA43-A45C-C40F8A3A50D9}"/>
              </a:ext>
            </a:extLst>
          </p:cNvPr>
          <p:cNvSpPr/>
          <p:nvPr/>
        </p:nvSpPr>
        <p:spPr>
          <a:xfrm>
            <a:off x="589280" y="3210560"/>
            <a:ext cx="111760" cy="1605280"/>
          </a:xfrm>
          <a:prstGeom prst="rect">
            <a:avLst/>
          </a:prstGeom>
          <a:solidFill>
            <a:srgbClr val="481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7397811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3" name="TextBox 2">
            <a:extLst>
              <a:ext uri="{FF2B5EF4-FFF2-40B4-BE49-F238E27FC236}">
                <a16:creationId xmlns:a16="http://schemas.microsoft.com/office/drawing/2014/main" id="{3FE6FC7A-85E7-2B40-A3D5-C9D69C56D23B}"/>
              </a:ext>
            </a:extLst>
          </p:cNvPr>
          <p:cNvSpPr txBox="1"/>
          <p:nvPr/>
        </p:nvSpPr>
        <p:spPr>
          <a:xfrm>
            <a:off x="873760" y="1635760"/>
            <a:ext cx="3657604" cy="2800767"/>
          </a:xfrm>
          <a:prstGeom prst="rect">
            <a:avLst/>
          </a:prstGeom>
          <a:noFill/>
        </p:spPr>
        <p:txBody>
          <a:bodyPr wrap="none" rtlCol="0">
            <a:spAutoFit/>
          </a:bodyPr>
          <a:lstStyle/>
          <a:p>
            <a:r>
              <a:rPr lang="en-US" sz="4400" dirty="0">
                <a:solidFill>
                  <a:srgbClr val="481445"/>
                </a:solidFill>
                <a:latin typeface="Gotham Ultra" panose="02000504050000020004" pitchFamily="2" charset="0"/>
              </a:rPr>
              <a:t>You play</a:t>
            </a:r>
          </a:p>
          <a:p>
            <a:r>
              <a:rPr lang="en-US" sz="4400" dirty="0">
                <a:solidFill>
                  <a:srgbClr val="481445"/>
                </a:solidFill>
                <a:latin typeface="Gotham Ultra" panose="02000504050000020004" pitchFamily="2" charset="0"/>
              </a:rPr>
              <a:t>differently</a:t>
            </a:r>
          </a:p>
          <a:p>
            <a:r>
              <a:rPr lang="en-US" sz="4400" dirty="0">
                <a:solidFill>
                  <a:srgbClr val="481445"/>
                </a:solidFill>
                <a:latin typeface="Gotham Ultra" panose="02000504050000020004" pitchFamily="2" charset="0"/>
              </a:rPr>
              <a:t>when you keep</a:t>
            </a:r>
          </a:p>
          <a:p>
            <a:r>
              <a:rPr lang="en-US" sz="4400" dirty="0">
                <a:solidFill>
                  <a:srgbClr val="481445"/>
                </a:solidFill>
                <a:latin typeface="Gotham Ultra" panose="02000504050000020004" pitchFamily="2" charset="0"/>
              </a:rPr>
              <a:t>the score… </a:t>
            </a:r>
            <a:endParaRPr lang="pt-BR" dirty="0">
              <a:solidFill>
                <a:srgbClr val="481445"/>
              </a:solidFill>
              <a:latin typeface="Gotham Book" panose="02000504050000020004" pitchFamily="2" charset="0"/>
            </a:endParaRPr>
          </a:p>
        </p:txBody>
      </p:sp>
    </p:spTree>
    <p:extLst>
      <p:ext uri="{BB962C8B-B14F-4D97-AF65-F5344CB8AC3E}">
        <p14:creationId xmlns:p14="http://schemas.microsoft.com/office/powerpoint/2010/main" val="313371645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3" name="TextBox 2">
            <a:extLst>
              <a:ext uri="{FF2B5EF4-FFF2-40B4-BE49-F238E27FC236}">
                <a16:creationId xmlns:a16="http://schemas.microsoft.com/office/drawing/2014/main" id="{AC8AEDA6-0134-604D-BF54-EDE28DAC8339}"/>
              </a:ext>
            </a:extLst>
          </p:cNvPr>
          <p:cNvSpPr txBox="1"/>
          <p:nvPr/>
        </p:nvSpPr>
        <p:spPr>
          <a:xfrm>
            <a:off x="873761" y="1960880"/>
            <a:ext cx="4003040" cy="1323439"/>
          </a:xfrm>
          <a:prstGeom prst="rect">
            <a:avLst/>
          </a:prstGeom>
          <a:noFill/>
        </p:spPr>
        <p:txBody>
          <a:bodyPr wrap="square" rtlCol="0">
            <a:spAutoFit/>
          </a:bodyPr>
          <a:lstStyle/>
          <a:p>
            <a:r>
              <a:rPr lang="en-US" sz="4000" dirty="0">
                <a:solidFill>
                  <a:srgbClr val="481445"/>
                </a:solidFill>
                <a:latin typeface="Gotham Book" panose="02000504050000020004" pitchFamily="2" charset="0"/>
              </a:rPr>
              <a:t>We count because they count!</a:t>
            </a:r>
            <a:endParaRPr lang="pt-BR" sz="4000" dirty="0">
              <a:solidFill>
                <a:srgbClr val="481445"/>
              </a:solidFill>
              <a:latin typeface="Gotham Book" panose="02000504050000020004" pitchFamily="2" charset="0"/>
            </a:endParaRPr>
          </a:p>
        </p:txBody>
      </p:sp>
    </p:spTree>
    <p:extLst>
      <p:ext uri="{BB962C8B-B14F-4D97-AF65-F5344CB8AC3E}">
        <p14:creationId xmlns:p14="http://schemas.microsoft.com/office/powerpoint/2010/main" val="348962011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pic>
        <p:nvPicPr>
          <p:cNvPr id="6" name="Picture 5">
            <a:extLst>
              <a:ext uri="{FF2B5EF4-FFF2-40B4-BE49-F238E27FC236}">
                <a16:creationId xmlns:a16="http://schemas.microsoft.com/office/drawing/2014/main" id="{F9DBD9D4-6244-7548-B305-4EA7169F91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626"/>
            <a:ext cx="12191999" cy="6864626"/>
          </a:xfrm>
          <a:prstGeom prst="rect">
            <a:avLst/>
          </a:prstGeom>
        </p:spPr>
      </p:pic>
      <p:pic>
        <p:nvPicPr>
          <p:cNvPr id="4" name="Picture 3">
            <a:extLst>
              <a:ext uri="{FF2B5EF4-FFF2-40B4-BE49-F238E27FC236}">
                <a16:creationId xmlns:a16="http://schemas.microsoft.com/office/drawing/2014/main" id="{A3166F8D-4476-7640-BAF7-FF6B4B608C3E}"/>
              </a:ext>
            </a:extLst>
          </p:cNvPr>
          <p:cNvPicPr>
            <a:picLocks noChangeAspect="1"/>
          </p:cNvPicPr>
          <p:nvPr/>
        </p:nvPicPr>
        <p:blipFill>
          <a:blip r:embed="rId4"/>
          <a:stretch>
            <a:fillRect/>
          </a:stretch>
        </p:blipFill>
        <p:spPr>
          <a:xfrm>
            <a:off x="784506" y="1802297"/>
            <a:ext cx="2621303" cy="3706894"/>
          </a:xfrm>
          <a:prstGeom prst="rect">
            <a:avLst/>
          </a:prstGeom>
        </p:spPr>
      </p:pic>
      <p:sp>
        <p:nvSpPr>
          <p:cNvPr id="9" name="Rectangle 8">
            <a:extLst>
              <a:ext uri="{FF2B5EF4-FFF2-40B4-BE49-F238E27FC236}">
                <a16:creationId xmlns:a16="http://schemas.microsoft.com/office/drawing/2014/main" id="{98357E93-B821-5C48-9F26-2A26B4B3AEB6}"/>
              </a:ext>
            </a:extLst>
          </p:cNvPr>
          <p:cNvSpPr/>
          <p:nvPr/>
        </p:nvSpPr>
        <p:spPr>
          <a:xfrm>
            <a:off x="-1" y="258939"/>
            <a:ext cx="6284029" cy="1026697"/>
          </a:xfrm>
          <a:prstGeom prst="rect">
            <a:avLst/>
          </a:prstGeom>
          <a:solidFill>
            <a:srgbClr val="481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Box 9">
            <a:extLst>
              <a:ext uri="{FF2B5EF4-FFF2-40B4-BE49-F238E27FC236}">
                <a16:creationId xmlns:a16="http://schemas.microsoft.com/office/drawing/2014/main" id="{FE5ED670-7862-414F-8951-90A85486AA61}"/>
              </a:ext>
            </a:extLst>
          </p:cNvPr>
          <p:cNvSpPr txBox="1"/>
          <p:nvPr/>
        </p:nvSpPr>
        <p:spPr>
          <a:xfrm>
            <a:off x="-13250" y="304801"/>
            <a:ext cx="6284029" cy="923330"/>
          </a:xfrm>
          <a:prstGeom prst="rect">
            <a:avLst/>
          </a:prstGeom>
          <a:noFill/>
        </p:spPr>
        <p:txBody>
          <a:bodyPr wrap="square" rtlCol="0">
            <a:spAutoFit/>
          </a:bodyPr>
          <a:lstStyle/>
          <a:p>
            <a:r>
              <a:rPr lang="en-US" sz="5400" dirty="0">
                <a:solidFill>
                  <a:schemeClr val="bg1"/>
                </a:solidFill>
              </a:rPr>
              <a:t>The Stewardship App.</a:t>
            </a:r>
          </a:p>
        </p:txBody>
      </p:sp>
    </p:spTree>
    <p:extLst>
      <p:ext uri="{BB962C8B-B14F-4D97-AF65-F5344CB8AC3E}">
        <p14:creationId xmlns:p14="http://schemas.microsoft.com/office/powerpoint/2010/main" val="141031154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3" name="TextBox 2">
            <a:extLst>
              <a:ext uri="{FF2B5EF4-FFF2-40B4-BE49-F238E27FC236}">
                <a16:creationId xmlns:a16="http://schemas.microsoft.com/office/drawing/2014/main" id="{36629573-113F-E245-91BB-A20B93F73DCE}"/>
              </a:ext>
            </a:extLst>
          </p:cNvPr>
          <p:cNvSpPr txBox="1"/>
          <p:nvPr/>
        </p:nvSpPr>
        <p:spPr>
          <a:xfrm>
            <a:off x="32939" y="-22067"/>
            <a:ext cx="9523441" cy="5940088"/>
          </a:xfrm>
          <a:prstGeom prst="rect">
            <a:avLst/>
          </a:prstGeom>
          <a:noFill/>
        </p:spPr>
        <p:txBody>
          <a:bodyPr wrap="none" rtlCol="0">
            <a:spAutoFit/>
          </a:bodyPr>
          <a:lstStyle/>
          <a:p>
            <a:r>
              <a:rPr lang="en-US" sz="4400" dirty="0">
                <a:solidFill>
                  <a:srgbClr val="481445"/>
                </a:solidFill>
                <a:latin typeface="Gotham Ultra" panose="02000504050000020004" pitchFamily="2" charset="0"/>
              </a:rPr>
              <a:t>Strategic Benefits</a:t>
            </a:r>
          </a:p>
          <a:p>
            <a:r>
              <a:rPr lang="en-US" sz="1600" dirty="0">
                <a:solidFill>
                  <a:srgbClr val="481445"/>
                </a:solidFill>
                <a:latin typeface="Gotham Book" panose="02000504050000020004" pitchFamily="2" charset="0"/>
              </a:rPr>
              <a:t> </a:t>
            </a:r>
          </a:p>
          <a:p>
            <a:pPr marL="285750" indent="-285750">
              <a:buFont typeface="Arial" panose="020B0604020202020204" pitchFamily="34" charset="0"/>
              <a:buChar char="•"/>
            </a:pPr>
            <a:r>
              <a:rPr lang="en-US" sz="3200" dirty="0">
                <a:latin typeface="Gotham Book" panose="02000504050000020004" pitchFamily="2" charset="0"/>
              </a:rPr>
              <a:t>To measure participation in tithing and offerings</a:t>
            </a:r>
          </a:p>
          <a:p>
            <a:endParaRPr lang="en-US" sz="3200" dirty="0">
              <a:latin typeface="Gotham Book" panose="02000504050000020004" pitchFamily="2" charset="0"/>
            </a:endParaRPr>
          </a:p>
          <a:p>
            <a:pPr marL="285750" indent="-285750">
              <a:buFont typeface="Arial" panose="020B0604020202020204" pitchFamily="34" charset="0"/>
              <a:buChar char="•"/>
            </a:pPr>
            <a:r>
              <a:rPr lang="en-US" sz="3200" dirty="0">
                <a:latin typeface="Gotham Book" panose="02000504050000020004" pitchFamily="2" charset="0"/>
              </a:rPr>
              <a:t>To assess the effectiveness of the actions </a:t>
            </a:r>
            <a:br>
              <a:rPr lang="en-US" sz="3200" dirty="0">
                <a:latin typeface="Gotham Book" panose="02000504050000020004" pitchFamily="2" charset="0"/>
              </a:rPr>
            </a:br>
            <a:r>
              <a:rPr lang="en-US" sz="3200" dirty="0">
                <a:latin typeface="Gotham Book" panose="02000504050000020004" pitchFamily="2" charset="0"/>
              </a:rPr>
              <a:t>of the stewardship ministries</a:t>
            </a:r>
          </a:p>
          <a:p>
            <a:pPr marL="285750" indent="-285750">
              <a:buFont typeface="Arial" panose="020B0604020202020204" pitchFamily="34" charset="0"/>
              <a:buChar char="•"/>
            </a:pPr>
            <a:endParaRPr lang="en-US" sz="3200" dirty="0">
              <a:latin typeface="Gotham Book" panose="02000504050000020004" pitchFamily="2" charset="0"/>
            </a:endParaRPr>
          </a:p>
          <a:p>
            <a:pPr marL="285750" indent="-285750">
              <a:buFont typeface="Arial" panose="020B0604020202020204" pitchFamily="34" charset="0"/>
              <a:buChar char="•"/>
            </a:pPr>
            <a:r>
              <a:rPr lang="en-US" sz="3200" dirty="0">
                <a:latin typeface="Gotham Book" panose="02000504050000020004" pitchFamily="2" charset="0"/>
              </a:rPr>
              <a:t>To timely identify places that need special </a:t>
            </a:r>
            <a:br>
              <a:rPr lang="en-US" sz="3200" dirty="0">
                <a:latin typeface="Gotham Book" panose="02000504050000020004" pitchFamily="2" charset="0"/>
              </a:rPr>
            </a:br>
            <a:r>
              <a:rPr lang="en-US" sz="3200" dirty="0">
                <a:latin typeface="Gotham Book" panose="02000504050000020004" pitchFamily="2" charset="0"/>
              </a:rPr>
              <a:t>attention and intervention</a:t>
            </a:r>
          </a:p>
          <a:p>
            <a:endParaRPr lang="en-US" sz="3200" dirty="0">
              <a:latin typeface="Gotham Book" panose="02000504050000020004" pitchFamily="2" charset="0"/>
            </a:endParaRPr>
          </a:p>
          <a:p>
            <a:pPr marL="285750" indent="-285750">
              <a:buFont typeface="Arial" panose="020B0604020202020204" pitchFamily="34" charset="0"/>
              <a:buChar char="•"/>
            </a:pPr>
            <a:r>
              <a:rPr lang="en-US" sz="3200" dirty="0">
                <a:latin typeface="Gotham Book" panose="02000504050000020004" pitchFamily="2" charset="0"/>
              </a:rPr>
              <a:t>To provide an additional platform from which partners</a:t>
            </a:r>
            <a:br>
              <a:rPr lang="en-US" sz="3200" dirty="0">
                <a:latin typeface="Gotham Book" panose="02000504050000020004" pitchFamily="2" charset="0"/>
              </a:rPr>
            </a:br>
            <a:r>
              <a:rPr lang="en-US" sz="3200" dirty="0">
                <a:latin typeface="Gotham Book" panose="02000504050000020004" pitchFamily="2" charset="0"/>
              </a:rPr>
              <a:t>can access stewardship resources. </a:t>
            </a:r>
          </a:p>
        </p:txBody>
      </p:sp>
    </p:spTree>
    <p:extLst>
      <p:ext uri="{BB962C8B-B14F-4D97-AF65-F5344CB8AC3E}">
        <p14:creationId xmlns:p14="http://schemas.microsoft.com/office/powerpoint/2010/main" val="422873458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78CD3-10B7-D947-A1F7-56A862A2F7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864626"/>
          </a:xfrm>
          <a:prstGeom prst="rect">
            <a:avLst/>
          </a:prstGeom>
        </p:spPr>
      </p:pic>
      <p:sp>
        <p:nvSpPr>
          <p:cNvPr id="3" name="TextBox 2">
            <a:extLst>
              <a:ext uri="{FF2B5EF4-FFF2-40B4-BE49-F238E27FC236}">
                <a16:creationId xmlns:a16="http://schemas.microsoft.com/office/drawing/2014/main" id="{42A1818E-2D38-9C41-A499-5836A615C2C9}"/>
              </a:ext>
            </a:extLst>
          </p:cNvPr>
          <p:cNvSpPr txBox="1"/>
          <p:nvPr/>
        </p:nvSpPr>
        <p:spPr>
          <a:xfrm>
            <a:off x="84084" y="338941"/>
            <a:ext cx="7083972" cy="5324535"/>
          </a:xfrm>
          <a:prstGeom prst="rect">
            <a:avLst/>
          </a:prstGeom>
          <a:noFill/>
        </p:spPr>
        <p:txBody>
          <a:bodyPr wrap="square" rtlCol="0">
            <a:spAutoFit/>
          </a:bodyPr>
          <a:lstStyle/>
          <a:p>
            <a:r>
              <a:rPr lang="en-US" sz="4400" dirty="0">
                <a:solidFill>
                  <a:srgbClr val="481445"/>
                </a:solidFill>
                <a:latin typeface="Gotham Ultra" panose="02000504050000020004" pitchFamily="2" charset="0"/>
              </a:rPr>
              <a:t>Practical Benefits</a:t>
            </a:r>
          </a:p>
          <a:p>
            <a:pPr marL="285750" indent="-285750">
              <a:buFont typeface="Arial" panose="020B0604020202020204" pitchFamily="34" charset="0"/>
              <a:buChar char="•"/>
            </a:pPr>
            <a:endParaRPr lang="en-US" sz="1600" dirty="0">
              <a:solidFill>
                <a:srgbClr val="481445"/>
              </a:solidFill>
              <a:latin typeface="Gotham Book" panose="02000504050000020004" pitchFamily="2" charset="0"/>
            </a:endParaRPr>
          </a:p>
          <a:p>
            <a:pPr marL="285750" indent="-285750">
              <a:buFont typeface="Arial" panose="020B0604020202020204" pitchFamily="34" charset="0"/>
              <a:buChar char="•"/>
            </a:pPr>
            <a:r>
              <a:rPr lang="en-US" sz="2800" dirty="0">
                <a:solidFill>
                  <a:srgbClr val="481445"/>
                </a:solidFill>
                <a:latin typeface="Gotham Book" panose="02000504050000020004" pitchFamily="2" charset="0"/>
              </a:rPr>
              <a:t>To facilitate the capturing of data pertaining</a:t>
            </a:r>
            <a:br>
              <a:rPr lang="en-US" sz="2800" dirty="0">
                <a:solidFill>
                  <a:srgbClr val="481445"/>
                </a:solidFill>
                <a:latin typeface="Gotham Book" panose="02000504050000020004" pitchFamily="2" charset="0"/>
              </a:rPr>
            </a:br>
            <a:r>
              <a:rPr lang="en-US" sz="2800" dirty="0">
                <a:solidFill>
                  <a:srgbClr val="481445"/>
                </a:solidFill>
                <a:latin typeface="Gotham Book" panose="02000504050000020004" pitchFamily="2" charset="0"/>
              </a:rPr>
              <a:t>to tithing and offering participation</a:t>
            </a:r>
          </a:p>
          <a:p>
            <a:endParaRPr lang="en-US" sz="2800" dirty="0">
              <a:solidFill>
                <a:srgbClr val="481445"/>
              </a:solidFill>
              <a:latin typeface="Gotham Book" panose="02000504050000020004" pitchFamily="2" charset="0"/>
            </a:endParaRPr>
          </a:p>
          <a:p>
            <a:pPr marL="285750" indent="-285750">
              <a:buFont typeface="Arial" panose="020B0604020202020204" pitchFamily="34" charset="0"/>
              <a:buChar char="•"/>
            </a:pPr>
            <a:r>
              <a:rPr lang="en-US" sz="2800" dirty="0">
                <a:solidFill>
                  <a:srgbClr val="481445"/>
                </a:solidFill>
                <a:latin typeface="Gotham Book" panose="02000504050000020004" pitchFamily="2" charset="0"/>
              </a:rPr>
              <a:t>To ensure that information about participation in tithing and offerings circulates easily throughout the church’s organization.</a:t>
            </a:r>
          </a:p>
          <a:p>
            <a:r>
              <a:rPr lang="en-US" sz="2800" dirty="0">
                <a:solidFill>
                  <a:srgbClr val="481445"/>
                </a:solidFill>
                <a:latin typeface="Gotham Book" panose="02000504050000020004" pitchFamily="2" charset="0"/>
              </a:rPr>
              <a:t> </a:t>
            </a:r>
          </a:p>
          <a:p>
            <a:pPr marL="285750" indent="-285750">
              <a:buFont typeface="Arial" panose="020B0604020202020204" pitchFamily="34" charset="0"/>
              <a:buChar char="•"/>
            </a:pPr>
            <a:r>
              <a:rPr lang="en-US" sz="2800" dirty="0">
                <a:solidFill>
                  <a:srgbClr val="481445"/>
                </a:solidFill>
                <a:latin typeface="Gotham Book" panose="02000504050000020004" pitchFamily="2" charset="0"/>
              </a:rPr>
              <a:t>To facilitate the consolidation of reports at various levels of the church organization </a:t>
            </a:r>
          </a:p>
        </p:txBody>
      </p:sp>
    </p:spTree>
    <p:extLst>
      <p:ext uri="{BB962C8B-B14F-4D97-AF65-F5344CB8AC3E}">
        <p14:creationId xmlns:p14="http://schemas.microsoft.com/office/powerpoint/2010/main" val="1496413560"/>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377</Words>
  <Application>Microsoft Macintosh PowerPoint</Application>
  <PresentationFormat>Widescreen</PresentationFormat>
  <Paragraphs>44</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Gotham Book</vt:lpstr>
      <vt:lpstr>Gotham Ultra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Usuário do Microsoft Office</dc:creator>
  <cp:keywords/>
  <dc:description/>
  <cp:lastModifiedBy>Barbe, Aniel</cp:lastModifiedBy>
  <cp:revision>3</cp:revision>
  <dcterms:created xsi:type="dcterms:W3CDTF">2021-09-21T16:25:19Z</dcterms:created>
  <dcterms:modified xsi:type="dcterms:W3CDTF">2021-09-21T19:56:26Z</dcterms:modified>
  <cp:category/>
</cp:coreProperties>
</file>